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sldIdLst>
    <p:sldId id="311" r:id="rId4"/>
    <p:sldId id="316" r:id="rId5"/>
    <p:sldId id="259" r:id="rId6"/>
    <p:sldId id="257" r:id="rId7"/>
    <p:sldId id="258" r:id="rId8"/>
    <p:sldId id="317" r:id="rId9"/>
    <p:sldId id="329" r:id="rId10"/>
    <p:sldId id="318" r:id="rId11"/>
    <p:sldId id="293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/>
    <p:restoredTop sz="95872"/>
  </p:normalViewPr>
  <p:slideViewPr>
    <p:cSldViewPr snapToGrid="0" snapToObjects="1">
      <p:cViewPr varScale="1">
        <p:scale>
          <a:sx n="44" d="100"/>
          <a:sy n="44" d="100"/>
        </p:scale>
        <p:origin x="11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7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8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04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439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303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41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052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56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85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04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27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428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742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466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1160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336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745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411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611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99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90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7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867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898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929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82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9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2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6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5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8370D-8D60-3C45-BAEF-FE206794536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F3EB8-7968-EE42-B763-4FF4ED0ED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15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5E0973-A5F9-4107-B8E3-1BB3D17C79C3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CB7B68-EAE7-4106-B8A3-2F67D088D7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32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contenidos@e-libro.com" TargetMode="External"/><Relationship Id="rId7" Type="http://schemas.openxmlformats.org/officeDocument/2006/relationships/hyperlink" Target="http://www.elibro.com/" TargetMode="External"/><Relationship Id="rId2" Type="http://schemas.openxmlformats.org/officeDocument/2006/relationships/hyperlink" Target="mailto:carolina@elibro.co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capacitacion@e-libro.com" TargetMode="External"/><Relationship Id="rId5" Type="http://schemas.openxmlformats.org/officeDocument/2006/relationships/hyperlink" Target="mailto:ayuda@e-libro.com" TargetMode="External"/><Relationship Id="rId4" Type="http://schemas.openxmlformats.org/officeDocument/2006/relationships/hyperlink" Target="mailto:soporte@e-libro.com" TargetMode="Externa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70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6F781A5-09DB-A944-BB9C-463B2A740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6365" y="3812954"/>
            <a:ext cx="4848966" cy="1516014"/>
          </a:xfrm>
        </p:spPr>
        <p:txBody>
          <a:bodyPr>
            <a:normAutofit/>
          </a:bodyPr>
          <a:lstStyle/>
          <a:p>
            <a:pPr algn="l"/>
            <a:r>
              <a:rPr lang="es-PA" sz="3300" b="1" i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Biblioteca Virtual en PRO del Medio Ambiente</a:t>
            </a:r>
            <a:endParaRPr lang="en-US" sz="33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erican Typewriter" panose="02090604020004020304" pitchFamily="18" charset="77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943A4B3-F29C-7242-ADCE-BFBA49D23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6365" y="5550568"/>
            <a:ext cx="4848965" cy="602551"/>
          </a:xfrm>
        </p:spPr>
        <p:txBody>
          <a:bodyPr>
            <a:normAutofit/>
          </a:bodyPr>
          <a:lstStyle/>
          <a:p>
            <a:pPr algn="l"/>
            <a:r>
              <a:rPr lang="en-US" sz="1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2CC9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Presentado por:</a:t>
            </a:r>
          </a:p>
          <a:p>
            <a:pPr algn="l"/>
            <a:r>
              <a:rPr lang="en-US" sz="1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2CC9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Mgter. Celideth Carolina Castillo </a:t>
            </a:r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2CC9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4821" name="Straight Connector 72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8AFBF04D-849D-574D-B1F4-858ED5970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79" r="24056" b="-1"/>
          <a:stretch/>
        </p:blipFill>
        <p:spPr>
          <a:xfrm>
            <a:off x="238226" y="321733"/>
            <a:ext cx="3120339" cy="6214534"/>
          </a:xfrm>
          <a:prstGeom prst="rect">
            <a:avLst/>
          </a:prstGeom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CD9DABE-B390-E641-9A09-4015067C6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365" y="964106"/>
            <a:ext cx="4996714" cy="15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3"/>
          <p:cNvSpPr/>
          <p:nvPr/>
        </p:nvSpPr>
        <p:spPr>
          <a:xfrm>
            <a:off x="2195736" y="3031792"/>
            <a:ext cx="5089848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AR" altLang="es-A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CONTACTOS:</a:t>
            </a:r>
            <a:endParaRPr kumimoji="1" lang="en-US" altLang="es-A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AR" altLang="es-A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Carolina: </a:t>
            </a:r>
            <a:r>
              <a:rPr kumimoji="1" lang="es-AR" altLang="es-A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  <a:hlinkClick r:id="rId2"/>
              </a:rPr>
              <a:t>carolina@elibro.com</a:t>
            </a:r>
            <a:r>
              <a:rPr kumimoji="1" lang="es-AR" altLang="es-A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AR" altLang="es-A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Contenidos: </a:t>
            </a:r>
            <a:r>
              <a:rPr kumimoji="1" lang="es-AR" altLang="es-A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  <a:hlinkClick r:id="rId3"/>
              </a:rPr>
              <a:t>contenidos@elibro.com</a:t>
            </a:r>
            <a:endParaRPr kumimoji="1" lang="es-AR" altLang="es-A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AR" altLang="es-A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Soporte técnico: </a:t>
            </a:r>
            <a:r>
              <a:rPr kumimoji="1" lang="es-AR" altLang="es-A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  <a:hlinkClick r:id="rId4"/>
              </a:rPr>
              <a:t>soporte@elibro.com</a:t>
            </a:r>
            <a:r>
              <a:rPr kumimoji="1" lang="es-AR" altLang="es-A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/ </a:t>
            </a:r>
            <a:r>
              <a:rPr kumimoji="1" lang="es-AR" altLang="es-A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  <a:hlinkClick r:id="rId5"/>
              </a:rPr>
              <a:t>ayuda@elibro.com</a:t>
            </a:r>
            <a:endParaRPr kumimoji="1" lang="es-AR" altLang="es-A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AR" altLang="es-A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Capacitaciones: </a:t>
            </a:r>
            <a:r>
              <a:rPr kumimoji="1" lang="es-AR" altLang="es-A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  <a:hlinkClick r:id="rId6"/>
              </a:rPr>
              <a:t>capacitacion@elibro.com</a:t>
            </a:r>
            <a:endParaRPr kumimoji="1" lang="es-AR" altLang="es-A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s-AR" altLang="es-AR" sz="15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274240" y="2276872"/>
            <a:ext cx="84742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  <a:hlinkClick r:id="rId7"/>
              </a:rPr>
              <a:t>www.elibro.com</a:t>
            </a:r>
            <a:endParaRPr kumimoji="0" lang="en-US" altLang="es-A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5499" y="4653136"/>
            <a:ext cx="4710757" cy="152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2" descr="http://nuevo.elibro.com/img/logos/elibrocom-2019-sloga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7739" y="901519"/>
            <a:ext cx="4832533" cy="1087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88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57A9C757-0444-FE4B-BA9F-FEA5576CC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10" r="-2" b="13023"/>
          <a:stretch/>
        </p:blipFill>
        <p:spPr>
          <a:xfrm>
            <a:off x="230831" y="261437"/>
            <a:ext cx="8682337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1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9133B46-DA5C-3242-AA37-03FCD20C9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00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BB6DF7-BD17-9B40-A89D-147BCFFC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Una biblioteca (ecológica/ verde) es una institución que es modelo de autosostenibilidad y protección del medio ambiente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6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Medio Ambiente, Verde, Corazón, Reciclar">
            <a:extLst>
              <a:ext uri="{FF2B5EF4-FFF2-40B4-BE49-F238E27FC236}">
                <a16:creationId xmlns:a16="http://schemas.microsoft.com/office/drawing/2014/main" id="{3BED9A5B-C573-1E49-A84D-8576AC877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3402" r="3986" b="4746"/>
          <a:stretch/>
        </p:blipFill>
        <p:spPr bwMode="auto">
          <a:xfrm>
            <a:off x="1661532" y="897672"/>
            <a:ext cx="5464097" cy="506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AE3A24-B9DF-1842-A2AE-B8DFD801F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74" y="2458842"/>
            <a:ext cx="1068349" cy="19403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290D13-9477-4241-B7F5-A8EEA2914418}"/>
              </a:ext>
            </a:extLst>
          </p:cNvPr>
          <p:cNvSpPr txBox="1"/>
          <p:nvPr/>
        </p:nvSpPr>
        <p:spPr>
          <a:xfrm>
            <a:off x="54052" y="2831736"/>
            <a:ext cx="261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agona Book" panose="02020503050505020204" pitchFamily="18" charset="0"/>
              </a:rPr>
              <a:t>Compromiso</a:t>
            </a:r>
            <a:endParaRPr lang="en-US" sz="2400" dirty="0">
              <a:ln>
                <a:solidFill>
                  <a:schemeClr val="accent6">
                    <a:lumMod val="50000"/>
                  </a:schemeClr>
                </a:solidFill>
              </a:ln>
              <a:latin typeface="Sagona Book" panose="0202050305050502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78A152-BBB8-1947-A039-9A184E2C6AC8}"/>
              </a:ext>
            </a:extLst>
          </p:cNvPr>
          <p:cNvSpPr txBox="1"/>
          <p:nvPr/>
        </p:nvSpPr>
        <p:spPr>
          <a:xfrm>
            <a:off x="6863575" y="2831736"/>
            <a:ext cx="207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agona Book" panose="02020503050505020204" pitchFamily="18" charset="0"/>
              </a:rPr>
              <a:t>Gestión</a:t>
            </a:r>
            <a:endParaRPr lang="en-US" sz="2400" dirty="0">
              <a:latin typeface="Sagona Book" panose="0202050305050502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3B8AF6-9105-F248-AD56-3BD34D97DBBA}"/>
              </a:ext>
            </a:extLst>
          </p:cNvPr>
          <p:cNvSpPr txBox="1"/>
          <p:nvPr/>
        </p:nvSpPr>
        <p:spPr>
          <a:xfrm>
            <a:off x="3225142" y="5729492"/>
            <a:ext cx="261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agona Book" panose="02020503050505020204" pitchFamily="18" charset="0"/>
              </a:rPr>
              <a:t>Sensibilización</a:t>
            </a:r>
            <a:endParaRPr lang="en-US" sz="2400" dirty="0">
              <a:ln>
                <a:solidFill>
                  <a:schemeClr val="accent6">
                    <a:lumMod val="50000"/>
                  </a:schemeClr>
                </a:solidFill>
              </a:ln>
              <a:latin typeface="Sagona Book" panose="020205030505050202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728F98-DE38-0442-9D23-3D5740E051D7}"/>
              </a:ext>
            </a:extLst>
          </p:cNvPr>
          <p:cNvSpPr txBox="1"/>
          <p:nvPr/>
        </p:nvSpPr>
        <p:spPr>
          <a:xfrm>
            <a:off x="338912" y="515736"/>
            <a:ext cx="825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agona Book" panose="02020503050505020204" pitchFamily="18" charset="0"/>
              </a:rPr>
              <a:t>¿POR QUÉ UN SISTEMA DE GESTIÓN AMBIENTAL? </a:t>
            </a:r>
            <a:endParaRPr lang="es-PA" dirty="0">
              <a:ln>
                <a:solidFill>
                  <a:schemeClr val="accent6">
                    <a:lumMod val="50000"/>
                  </a:schemeClr>
                </a:solidFill>
              </a:ln>
              <a:latin typeface="Sagona Book" panose="020205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EF569-8F04-A043-990D-E7FD1B5E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868" y="803325"/>
            <a:ext cx="3944780" cy="1325563"/>
          </a:xfrm>
        </p:spPr>
        <p:txBody>
          <a:bodyPr>
            <a:noAutofit/>
          </a:bodyPr>
          <a:lstStyle/>
          <a:p>
            <a:pPr algn="ctr"/>
            <a:r>
              <a:rPr lang="es-PA" sz="2400" b="1" dirty="0"/>
              <a:t>¿Qué beneficios trae realizar prácticas ambientales amigables a través de la biblioteca virtual ?</a:t>
            </a:r>
            <a:endParaRPr lang="en-US" sz="2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612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n 3" descr="Una caricatura de una persona&#10;&#10;Descripción generada automáticamente">
            <a:extLst>
              <a:ext uri="{FF2B5EF4-FFF2-40B4-BE49-F238E27FC236}">
                <a16:creationId xmlns:a16="http://schemas.microsoft.com/office/drawing/2014/main" id="{F0C00D39-71F5-B248-A110-F4948138E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" r="11458" b="3"/>
          <a:stretch/>
        </p:blipFill>
        <p:spPr>
          <a:xfrm>
            <a:off x="20" y="2"/>
            <a:ext cx="439777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DBF6F-9C03-6545-A1D2-162ECCFB2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868" y="2279018"/>
            <a:ext cx="3944786" cy="337592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PA" sz="1400" dirty="0"/>
              <a:t>K. Rowling, autora de Harry Potter y la Orden del Fenix, redujo considerablemente el impacto que hubieran tenido sus libros en el planeta, ya que las más de 1 millón de copias que vendió se realizaron en papel reciclado. </a:t>
            </a:r>
          </a:p>
          <a:p>
            <a:pPr marL="0" indent="0" algn="just">
              <a:buNone/>
            </a:pPr>
            <a:r>
              <a:rPr lang="es-PA" sz="1400" dirty="0"/>
              <a:t>Según Greenpeace, gracias a esta iniciativa empezada en el 2003, se evitó el derribo de 39.320 árboles, se ahorraron 63.435.801 litros de agua y no se gastó la electricidad que consumiría una casa de familia durante 262 años.</a:t>
            </a:r>
          </a:p>
          <a:p>
            <a:pPr marL="0" indent="0" algn="just">
              <a:buNone/>
            </a:pPr>
            <a:r>
              <a:rPr lang="es-PA" sz="1400" dirty="0"/>
              <a:t>También ayudaremos a reducir las masas de residuos urbanos en los vertederos, por cada 700 kg de papel recuperado, ahorramos el espacio equivalente a un automóvil en los basureros.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2683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F717EAB-F142-BC44-AB1E-C235B2FB2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2" r="2" b="2"/>
          <a:stretch/>
        </p:blipFill>
        <p:spPr>
          <a:xfrm>
            <a:off x="20" y="10"/>
            <a:ext cx="650136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3739" y="0"/>
            <a:ext cx="636026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E25905-ACC4-4A49-8BD7-A4815C33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2300" b="1" dirty="0"/>
              <a:t>La </a:t>
            </a:r>
            <a:r>
              <a:rPr lang="en-US" sz="2300" b="1" dirty="0" err="1"/>
              <a:t>mitad</a:t>
            </a:r>
            <a:r>
              <a:rPr lang="en-US" sz="2300" b="1" dirty="0"/>
              <a:t> de la </a:t>
            </a:r>
            <a:r>
              <a:rPr lang="en-US" sz="2300" b="1" dirty="0" err="1"/>
              <a:t>población</a:t>
            </a:r>
            <a:r>
              <a:rPr lang="en-US" sz="2300" b="1" dirty="0"/>
              <a:t> </a:t>
            </a:r>
            <a:r>
              <a:rPr lang="en-US" sz="2300" b="1" dirty="0" err="1"/>
              <a:t>mundial</a:t>
            </a:r>
            <a:r>
              <a:rPr lang="en-US" sz="2300" b="1" dirty="0"/>
              <a:t> </a:t>
            </a:r>
            <a:r>
              <a:rPr lang="en-US" sz="2300" b="1" dirty="0" err="1"/>
              <a:t>carece</a:t>
            </a:r>
            <a:r>
              <a:rPr lang="en-US" sz="2300" b="1" dirty="0"/>
              <a:t> de </a:t>
            </a:r>
            <a:r>
              <a:rPr lang="en-US" sz="2300" b="1" dirty="0" err="1"/>
              <a:t>acceso</a:t>
            </a:r>
            <a:r>
              <a:rPr lang="en-US" sz="2300" b="1" dirty="0"/>
              <a:t> a la </a:t>
            </a:r>
            <a:r>
              <a:rPr lang="en-US" sz="2300" b="1" dirty="0" err="1"/>
              <a:t>información</a:t>
            </a:r>
            <a:r>
              <a:rPr lang="en-US" sz="2300" b="1" dirty="0"/>
              <a:t> </a:t>
            </a:r>
            <a:r>
              <a:rPr lang="en-US" sz="2300" b="1" dirty="0" err="1"/>
              <a:t>en</a:t>
            </a:r>
            <a:r>
              <a:rPr lang="en-US" sz="2300" b="1" dirty="0"/>
              <a:t> </a:t>
            </a:r>
            <a:r>
              <a:rPr lang="en-US" sz="2300" b="1" dirty="0" err="1"/>
              <a:t>línea</a:t>
            </a:r>
            <a:r>
              <a:rPr lang="en-US" sz="2300" b="1" dirty="0"/>
              <a:t>. </a:t>
            </a:r>
            <a:r>
              <a:rPr lang="en-US" sz="2300" b="1" dirty="0" err="1"/>
              <a:t>En</a:t>
            </a:r>
            <a:r>
              <a:rPr lang="en-US" sz="2300" b="1" dirty="0"/>
              <a:t> </a:t>
            </a:r>
            <a:r>
              <a:rPr lang="en-US" sz="2300" b="1" dirty="0" err="1"/>
              <a:t>nuestra</a:t>
            </a:r>
            <a:r>
              <a:rPr lang="en-US" sz="2300" b="1" dirty="0"/>
              <a:t> </a:t>
            </a:r>
            <a:r>
              <a:rPr lang="en-US" sz="2300" b="1" dirty="0" err="1"/>
              <a:t>sociedad</a:t>
            </a:r>
            <a:r>
              <a:rPr lang="en-US" sz="2300" b="1" dirty="0"/>
              <a:t> del </a:t>
            </a:r>
            <a:r>
              <a:rPr lang="en-US" sz="2300" b="1" dirty="0" err="1"/>
              <a:t>conocimiento</a:t>
            </a:r>
            <a:r>
              <a:rPr lang="en-US" sz="2300" b="1" dirty="0"/>
              <a:t>, las </a:t>
            </a:r>
            <a:r>
              <a:rPr lang="en-US" sz="2300" b="1" dirty="0" err="1"/>
              <a:t>bibliotecas</a:t>
            </a:r>
            <a:r>
              <a:rPr lang="en-US" sz="2300" b="1" dirty="0"/>
              <a:t> </a:t>
            </a:r>
            <a:r>
              <a:rPr lang="en-US" sz="2300" b="1" dirty="0" err="1"/>
              <a:t>brindan</a:t>
            </a:r>
            <a:r>
              <a:rPr lang="en-US" sz="2300" b="1" dirty="0"/>
              <a:t> </a:t>
            </a:r>
            <a:r>
              <a:rPr lang="en-US" sz="2300" b="1" dirty="0" err="1"/>
              <a:t>acceso</a:t>
            </a:r>
            <a:r>
              <a:rPr lang="en-US" sz="2300" b="1" dirty="0"/>
              <a:t> y </a:t>
            </a:r>
            <a:r>
              <a:rPr lang="en-US" sz="2300" b="1" dirty="0" err="1"/>
              <a:t>oportunidades</a:t>
            </a:r>
            <a:r>
              <a:rPr lang="en-US" sz="2300" b="1" dirty="0"/>
              <a:t> a </a:t>
            </a:r>
            <a:r>
              <a:rPr lang="en-US" sz="2300" b="1" dirty="0" err="1"/>
              <a:t>todos</a:t>
            </a:r>
            <a:r>
              <a:rPr lang="en-US" sz="2300" b="1" dirty="0"/>
              <a:t>. </a:t>
            </a:r>
            <a:endParaRPr lang="en-US" sz="23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796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63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4D5922-434B-4829-B93E-02DC38A29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FBA24-5C01-4635-A984-1DB6E340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852F4F-4A7E-444E-BC99-C0CADA9B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22FE984-5918-4CB5-8087-DE60EDDC0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B960DD-8968-418D-A06C-436CB677B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D09607-6CF6-492B-9F82-ACE6B07A8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1067204-A66E-4D3B-9BDE-F8E0AFF5E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BA1EE3-8D95-42A0-A32A-AA9D0E771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B2B9ED-844B-4364-AD69-BF0F9B93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1501618-BA2B-0042-A2DB-80FA4D028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16" y="2308882"/>
            <a:ext cx="4626046" cy="281939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Las </a:t>
            </a:r>
            <a:r>
              <a:rPr lang="en-US" sz="33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bibliotecas</a:t>
            </a: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virtuales</a:t>
            </a: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avalan</a:t>
            </a: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33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acceso</a:t>
            </a: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la </a:t>
            </a:r>
            <a:r>
              <a:rPr lang="en-US" sz="33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información</a:t>
            </a: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una meta transversal que </a:t>
            </a:r>
            <a:r>
              <a:rPr lang="en-US" sz="33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apoya</a:t>
            </a: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3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todos</a:t>
            </a: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los </a:t>
            </a:r>
            <a:r>
              <a:rPr lang="en-US" sz="33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Objetivos</a:t>
            </a: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del Desarrollo </a:t>
            </a:r>
            <a:r>
              <a:rPr lang="en-US" sz="33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Sostenible</a:t>
            </a: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en-US" sz="3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19102A-0400-4C1F-8614-973F5262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44567" y="116074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8FBDFC-CF2A-4A9A-88B1-15D45D68B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299EF-4D18-40D1-AAB9-5082B26AB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49880C-55B6-4C46-A7F6-6A2856231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809907-F418-42B7-B7DA-7578B44AA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71152CA-C7C6-498B-AC68-B4620D242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59383479-A4F3-459F-A2B1-EB48DF734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22755" y="2740770"/>
            <a:ext cx="1381607" cy="1036205"/>
          </a:xfrm>
          <a:prstGeom prst="ellipse">
            <a:avLst/>
          </a:prstGeom>
          <a:noFill/>
          <a:ln w="31750">
            <a:gradFill>
              <a:gsLst>
                <a:gs pos="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chemeClr val="tx2">
                    <a:lumMod val="50000"/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1485CA-41D2-421F-B28D-15EF845D5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ED96A1-E6CA-493F-8610-6B8B7A28E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9231B8-0812-4FDE-9AC6-94984E20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F59FE3-7AD8-46E8-9440-D2686399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EEEDF00-F676-4147-BAF0-64840E285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D3F73A-55E6-4A58-872D-BE9E9C7C3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B7BBE8E-727E-E34F-B2F9-10D8CAD7C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9729" y="692052"/>
            <a:ext cx="2995201" cy="55046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D2BC472-0671-410F-BA77-E46AA621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302357" y="851510"/>
            <a:ext cx="304800" cy="322326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C68B2A3-267E-4DE4-8DD5-C0378482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474CC6-D7FB-4A38-8991-680F048CF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825D0E-A1E4-4466-81B2-33325B3B3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BD1E16-C3EF-4A05-9C71-590A55BFC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1A0CF5C-68C2-4432-BC2D-5A124C7B6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07958" y="4945279"/>
            <a:ext cx="964406" cy="549007"/>
            <a:chOff x="7029447" y="3514725"/>
            <a:chExt cx="1285875" cy="54900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6A51-C6FF-4566-9670-D405D4DA7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69446D-7888-44DB-87EF-972BCEA0A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50BCE5-EB53-44C2-B9B9-771BAD516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2D4461-C687-4A45-933F-C4CCB4E24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58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E0E447-E62A-A743-A300-DF0869DD4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3" b="20822"/>
          <a:stretch/>
        </p:blipFill>
        <p:spPr>
          <a:xfrm>
            <a:off x="20" y="211884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0B8F44-D368-3046-A317-69D1180F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019" y="4047894"/>
            <a:ext cx="7704453" cy="2598222"/>
          </a:xfrm>
        </p:spPr>
        <p:txBody>
          <a:bodyPr anchor="ctr">
            <a:normAutofit fontScale="47500" lnSpcReduction="20000"/>
          </a:bodyPr>
          <a:lstStyle/>
          <a:p>
            <a:pPr lvl="0" algn="just"/>
            <a:r>
              <a:rPr lang="es-PA" dirty="0"/>
              <a:t>Garantizar el acceso público a la información </a:t>
            </a:r>
          </a:p>
          <a:p>
            <a:pPr lvl="0" algn="just"/>
            <a:r>
              <a:rPr lang="es-PA" dirty="0"/>
              <a:t>Promueven las oportunidades del aprendizaje a lo largo de la vida </a:t>
            </a:r>
          </a:p>
          <a:p>
            <a:pPr lvl="0" algn="just"/>
            <a:r>
              <a:rPr lang="es-PA" dirty="0"/>
              <a:t>Fomentar la inclusión digital por medio del acceso a las TIC y de personal dedicado a ayudar a las personas a desarrollar nuevas habilidades digitales </a:t>
            </a:r>
          </a:p>
          <a:p>
            <a:pPr lvl="0" algn="just"/>
            <a:r>
              <a:rPr lang="es-PA" dirty="0"/>
              <a:t>Promover la alfabetización universal, incluyendo la alfabetización informativa y de medios, al igual que las competencias digitales. </a:t>
            </a:r>
          </a:p>
          <a:p>
            <a:pPr lvl="0" algn="just"/>
            <a:r>
              <a:rPr lang="es-PA" dirty="0"/>
              <a:t>Evitan el desgastes del personal.</a:t>
            </a:r>
          </a:p>
          <a:p>
            <a:pPr lvl="0" algn="just"/>
            <a:r>
              <a:rPr lang="es-PA" dirty="0"/>
              <a:t>Los libros digitales no se estropean ni se desgastan. Además, puedes consultar las nuevas ediciones más rápido. No hay que realizar un retiro y devolución de libros. El material está permanentemente para ser consultado, el usuario solo debe registrarse en caso se le solicite.</a:t>
            </a:r>
          </a:p>
          <a:p>
            <a:pPr algn="just"/>
            <a:r>
              <a:rPr lang="es-ES_tradnl" dirty="0"/>
              <a:t>Reducir las masas de residuos urbanos en los vertederos.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982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-229816" y="2348880"/>
            <a:ext cx="8474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Síguenos en:</a:t>
            </a:r>
            <a:endParaRPr kumimoji="0" lang="en-US" altLang="es-A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" descr="http://nuevo.elibro.com/img/logos/elibrocom-2019-slog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739" y="901519"/>
            <a:ext cx="4832533" cy="1087321"/>
          </a:xfrm>
          <a:prstGeom prst="rect">
            <a:avLst/>
          </a:prstGeom>
          <a:noFill/>
        </p:spPr>
      </p:pic>
      <p:sp>
        <p:nvSpPr>
          <p:cNvPr id="1028" name="AutoShape 4" descr="Resultado de imagen para logo face"/>
          <p:cNvSpPr>
            <a:spLocks noChangeAspect="1" noChangeArrowheads="1"/>
          </p:cNvSpPr>
          <p:nvPr/>
        </p:nvSpPr>
        <p:spPr bwMode="auto">
          <a:xfrm>
            <a:off x="155575" y="-2384425"/>
            <a:ext cx="49815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14992"/>
            <a:ext cx="504280" cy="50428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4007306"/>
            <a:ext cx="513934" cy="51165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3274" y="4799392"/>
            <a:ext cx="509376" cy="511650"/>
          </a:xfrm>
          <a:prstGeom prst="rect">
            <a:avLst/>
          </a:prstGeom>
          <a:noFill/>
        </p:spPr>
      </p:pic>
      <p:sp>
        <p:nvSpPr>
          <p:cNvPr id="1033" name="AutoShape 9" descr="Resultado de imagen para logo linkedin png"/>
          <p:cNvSpPr>
            <a:spLocks noChangeAspect="1" noChangeArrowheads="1"/>
          </p:cNvSpPr>
          <p:nvPr/>
        </p:nvSpPr>
        <p:spPr bwMode="auto">
          <a:xfrm>
            <a:off x="155575" y="-2384425"/>
            <a:ext cx="49815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5591480"/>
            <a:ext cx="504056" cy="501816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3043718" y="3284984"/>
            <a:ext cx="289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facebook.com/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mundoelibro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/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043718" y="4077072"/>
            <a:ext cx="458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@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elibro.oficial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 instagram.com/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elibro.oficial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/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059832" y="4869160"/>
            <a:ext cx="244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twitter.com/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eLibro_com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059036" y="5661248"/>
            <a:ext cx="303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linkedin.com/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company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/elibro/</a:t>
            </a:r>
          </a:p>
        </p:txBody>
      </p:sp>
    </p:spTree>
    <p:extLst>
      <p:ext uri="{BB962C8B-B14F-4D97-AF65-F5344CB8AC3E}">
        <p14:creationId xmlns:p14="http://schemas.microsoft.com/office/powerpoint/2010/main" val="209011303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8" id="{693A7390-05DB-1449-A91C-D79C318FF2D1}" vid="{8E1A6D12-1CF6-0541-9D95-541CBF2DC7A2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50000"/>
              </a:schemeClr>
            </a:gs>
            <a:gs pos="56000">
              <a:schemeClr val="accent6">
                <a:lumMod val="60000"/>
                <a:lumOff val="40000"/>
              </a:schemeClr>
            </a:gs>
            <a:gs pos="100000">
              <a:schemeClr val="tx1">
                <a:alpha val="50000"/>
              </a:schemeClr>
            </a:gs>
          </a:gsLst>
          <a:lin ang="10800000" scaled="0"/>
          <a:tileRect/>
        </a:gra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440</Words>
  <Application>Microsoft Office PowerPoint</Application>
  <PresentationFormat>Presentación en pantalla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23" baseType="lpstr">
      <vt:lpstr>American Typewriter</vt:lpstr>
      <vt:lpstr>Arial</vt:lpstr>
      <vt:lpstr>Book Antiqua</vt:lpstr>
      <vt:lpstr>Calibri</vt:lpstr>
      <vt:lpstr>Calibri Light</vt:lpstr>
      <vt:lpstr>Lucida Sans</vt:lpstr>
      <vt:lpstr>Sagona Book</vt:lpstr>
      <vt:lpstr>Wingdings</vt:lpstr>
      <vt:lpstr>Wingdings 2</vt:lpstr>
      <vt:lpstr>Wingdings 3</vt:lpstr>
      <vt:lpstr>Tema de Office</vt:lpstr>
      <vt:lpstr>1_Tema de Office</vt:lpstr>
      <vt:lpstr>Vértice</vt:lpstr>
      <vt:lpstr>Biblioteca Virtual en PRO del Medio Ambiente</vt:lpstr>
      <vt:lpstr>Presentación de PowerPoint</vt:lpstr>
      <vt:lpstr>Una biblioteca (ecológica/ verde) es una institución que es modelo de autosostenibilidad y protección del medio ambiente </vt:lpstr>
      <vt:lpstr>Presentación de PowerPoint</vt:lpstr>
      <vt:lpstr>¿Qué beneficios trae realizar prácticas ambientales amigables a través de la biblioteca virtual ?</vt:lpstr>
      <vt:lpstr>La mitad de la población mundial carece de acceso a la información en línea. En nuestra sociedad del conocimiento, las bibliotecas brindan acceso y oportunidades a todos. </vt:lpstr>
      <vt:lpstr>Las bibliotecas virtuales avalan el acceso a la información, una meta transversal que apoya a todos los Objetivos del Desarrollo Sostenible.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Biblioteca Virtual en PRO del Medio Ambiente</dc:title>
  <dc:creator>Carolina Castillo</dc:creator>
  <cp:lastModifiedBy>EMELDA MARIA BREVE SANCHEZ</cp:lastModifiedBy>
  <cp:revision>2</cp:revision>
  <dcterms:created xsi:type="dcterms:W3CDTF">2020-11-22T17:42:49Z</dcterms:created>
  <dcterms:modified xsi:type="dcterms:W3CDTF">2020-11-23T17:57:12Z</dcterms:modified>
</cp:coreProperties>
</file>