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4"/>
  </p:sldMasterIdLst>
  <p:notesMasterIdLst>
    <p:notesMasterId r:id="rId23"/>
  </p:notesMasterIdLst>
  <p:handoutMasterIdLst>
    <p:handoutMasterId r:id="rId24"/>
  </p:handoutMasterIdLst>
  <p:sldIdLst>
    <p:sldId id="287" r:id="rId5"/>
    <p:sldId id="480" r:id="rId6"/>
    <p:sldId id="475" r:id="rId7"/>
    <p:sldId id="337" r:id="rId8"/>
    <p:sldId id="482" r:id="rId9"/>
    <p:sldId id="492" r:id="rId10"/>
    <p:sldId id="483" r:id="rId11"/>
    <p:sldId id="486" r:id="rId12"/>
    <p:sldId id="488" r:id="rId13"/>
    <p:sldId id="493" r:id="rId14"/>
    <p:sldId id="489" r:id="rId15"/>
    <p:sldId id="490" r:id="rId16"/>
    <p:sldId id="491" r:id="rId17"/>
    <p:sldId id="494" r:id="rId18"/>
    <p:sldId id="495" r:id="rId19"/>
    <p:sldId id="496" r:id="rId20"/>
    <p:sldId id="497" r:id="rId21"/>
    <p:sldId id="487" r:id="rId22"/>
  </p:sldIdLst>
  <p:sldSz cx="9144000" cy="6858000" type="screen4x3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an Carlos Silva Gutierrez" initials="JCSG" lastIdx="1" clrIdx="0">
    <p:extLst>
      <p:ext uri="{19B8F6BF-5375-455C-9EA6-DF929625EA0E}">
        <p15:presenceInfo xmlns:p15="http://schemas.microsoft.com/office/powerpoint/2012/main" userId="S-1-5-21-1694716626-930355041-313593124-429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833B"/>
    <a:srgbClr val="000000"/>
    <a:srgbClr val="368729"/>
    <a:srgbClr val="989898"/>
    <a:srgbClr val="4C4C4C"/>
    <a:srgbClr val="6FB72B"/>
    <a:srgbClr val="78BE20"/>
    <a:srgbClr val="7BC143"/>
    <a:srgbClr val="77933C"/>
    <a:srgbClr val="93B6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56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25T10:43:12.454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058" cy="496277"/>
          </a:xfrm>
          <a:prstGeom prst="rect">
            <a:avLst/>
          </a:prstGeom>
        </p:spPr>
        <p:txBody>
          <a:bodyPr vert="horz" lIns="62980" tIns="31490" rIns="62980" bIns="31490" rtlCol="0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531" y="0"/>
            <a:ext cx="2946058" cy="496277"/>
          </a:xfrm>
          <a:prstGeom prst="rect">
            <a:avLst/>
          </a:prstGeom>
        </p:spPr>
        <p:txBody>
          <a:bodyPr vert="horz" lIns="62980" tIns="31490" rIns="62980" bIns="31490" rtlCol="0"/>
          <a:lstStyle>
            <a:lvl1pPr algn="r">
              <a:defRPr sz="800"/>
            </a:lvl1pPr>
          </a:lstStyle>
          <a:p>
            <a:fld id="{A0F2F776-CAC3-4CDA-A06D-E9B2C6DE932E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165"/>
            <a:ext cx="2946058" cy="496277"/>
          </a:xfrm>
          <a:prstGeom prst="rect">
            <a:avLst/>
          </a:prstGeom>
        </p:spPr>
        <p:txBody>
          <a:bodyPr vert="horz" lIns="62980" tIns="31490" rIns="62980" bIns="31490" rtlCol="0" anchor="b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F9329-C57E-447F-A14C-9AB6F10308CE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9907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6"/>
            <a:ext cx="2946400" cy="496413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90" y="6"/>
            <a:ext cx="2946400" cy="496413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r">
              <a:defRPr sz="1200"/>
            </a:lvl1pPr>
          </a:lstStyle>
          <a:p>
            <a:fld id="{3500F1D7-6A3F-43E4-9DBA-4762DA2120F2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4" rIns="91426" bIns="4571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15113"/>
            <a:ext cx="5438775" cy="4467706"/>
          </a:xfrm>
          <a:prstGeom prst="rect">
            <a:avLst/>
          </a:prstGeom>
        </p:spPr>
        <p:txBody>
          <a:bodyPr vert="horz" lIns="91426" tIns="45714" rIns="91426" bIns="457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631"/>
            <a:ext cx="2946400" cy="496411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90" y="9428631"/>
            <a:ext cx="2946400" cy="496411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r">
              <a:defRPr sz="1200"/>
            </a:lvl1pPr>
          </a:lstStyle>
          <a:p>
            <a:fld id="{98055286-2640-4854-A921-823BA7D2A0F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406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ortfolio:8090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Main title slide to</a:t>
            </a:r>
            <a:r>
              <a:rPr lang="en-US" sz="800" baseline="0">
                <a:latin typeface="Arial" panose="020B0604020202020204" pitchFamily="34" charset="0"/>
                <a:cs typeface="Arial" panose="020B0604020202020204" pitchFamily="34" charset="0"/>
              </a:rPr>
              <a:t> be used at start of presentation</a:t>
            </a: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- Arial36bold white </a:t>
            </a:r>
          </a:p>
          <a:p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	may vary depending on heading between min=32pt, max=40pt</a:t>
            </a:r>
          </a:p>
          <a:p>
            <a:pPr defTabSz="629839"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Subtitle  -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28bold white</a:t>
            </a: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en-GB" baseline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r>
              <a:rPr lang="en-GB" baseline="0">
                <a:latin typeface="Arial" panose="020B0604020202020204" pitchFamily="34" charset="0"/>
                <a:cs typeface="Arial" panose="020B0604020202020204" pitchFamily="34" charset="0"/>
              </a:rPr>
              <a:t>14light green, can include: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	Data collected by [Add names of contributors and production team &amp; REMOVE</a:t>
            </a:r>
            <a:r>
              <a:rPr lang="en-GB" baseline="0">
                <a:latin typeface="Arial" panose="020B0604020202020204" pitchFamily="34" charset="0"/>
                <a:cs typeface="Arial" panose="020B0604020202020204" pitchFamily="34" charset="0"/>
              </a:rPr>
              <a:t> THE BRACKETS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	Analysis and compilation by [Add names of contributors &amp; REMOVE THE BRACKETS]</a:t>
            </a: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	or Presenter’s name, date, event  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/>
              <a:t>You may insert your own picture (Click icon to add picture). No line bordering picture. </a:t>
            </a:r>
          </a:p>
          <a:p>
            <a:r>
              <a:rPr lang="en-GB">
                <a:latin typeface="Arial" panose="020B0604020202020204" pitchFamily="34" charset="0"/>
              </a:rPr>
              <a:t>Portfolio link </a:t>
            </a:r>
            <a:r>
              <a:rPr lang="en-GB" u="sng">
                <a:solidFill>
                  <a:schemeClr val="bg2"/>
                </a:solidFill>
                <a:latin typeface="Arial" panose="020B0604020202020204" pitchFamily="34" charset="0"/>
                <a:hlinkClick r:id="rId3"/>
              </a:rPr>
              <a:t>http://portfolio:8090</a:t>
            </a:r>
            <a:r>
              <a:rPr lang="en-GB">
                <a:latin typeface="Arial" panose="020B0604020202020204" pitchFamily="34" charset="0"/>
              </a:rPr>
              <a:t>, enter your usual network username and password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29839">
              <a:defRPr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TO ADD MORE SLIDES in Office2007 use the ‘New Slide’ dropdown on the ‘Home’ ribbon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55286-2640-4854-A921-823BA7D2A0F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362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5286-2640-4854-A921-823BA7D2A0F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525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1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71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gif"/><Relationship Id="rId18" Type="http://schemas.openxmlformats.org/officeDocument/2006/relationships/image" Target="../media/image24.gif"/><Relationship Id="rId26" Type="http://schemas.openxmlformats.org/officeDocument/2006/relationships/image" Target="../media/image32.gif"/><Relationship Id="rId39" Type="http://schemas.openxmlformats.org/officeDocument/2006/relationships/image" Target="../media/image45.gif"/><Relationship Id="rId21" Type="http://schemas.openxmlformats.org/officeDocument/2006/relationships/image" Target="../media/image27.gif"/><Relationship Id="rId34" Type="http://schemas.openxmlformats.org/officeDocument/2006/relationships/image" Target="../media/image40.gif"/><Relationship Id="rId42" Type="http://schemas.openxmlformats.org/officeDocument/2006/relationships/image" Target="../media/image48.gif"/><Relationship Id="rId47" Type="http://schemas.openxmlformats.org/officeDocument/2006/relationships/image" Target="../media/image53.gif"/><Relationship Id="rId50" Type="http://schemas.openxmlformats.org/officeDocument/2006/relationships/image" Target="../media/image56.gif"/><Relationship Id="rId7" Type="http://schemas.openxmlformats.org/officeDocument/2006/relationships/image" Target="../media/image13.gif"/><Relationship Id="rId2" Type="http://schemas.openxmlformats.org/officeDocument/2006/relationships/image" Target="../media/image8.gif"/><Relationship Id="rId16" Type="http://schemas.openxmlformats.org/officeDocument/2006/relationships/image" Target="../media/image22.gif"/><Relationship Id="rId29" Type="http://schemas.openxmlformats.org/officeDocument/2006/relationships/image" Target="../media/image35.gif"/><Relationship Id="rId11" Type="http://schemas.openxmlformats.org/officeDocument/2006/relationships/image" Target="../media/image17.gif"/><Relationship Id="rId24" Type="http://schemas.openxmlformats.org/officeDocument/2006/relationships/image" Target="../media/image30.gif"/><Relationship Id="rId32" Type="http://schemas.openxmlformats.org/officeDocument/2006/relationships/image" Target="../media/image38.gif"/><Relationship Id="rId37" Type="http://schemas.openxmlformats.org/officeDocument/2006/relationships/image" Target="../media/image43.gif"/><Relationship Id="rId40" Type="http://schemas.openxmlformats.org/officeDocument/2006/relationships/image" Target="../media/image46.gif"/><Relationship Id="rId45" Type="http://schemas.openxmlformats.org/officeDocument/2006/relationships/image" Target="../media/image51.gif"/><Relationship Id="rId5" Type="http://schemas.openxmlformats.org/officeDocument/2006/relationships/image" Target="../media/image11.gif"/><Relationship Id="rId15" Type="http://schemas.openxmlformats.org/officeDocument/2006/relationships/image" Target="../media/image21.gif"/><Relationship Id="rId23" Type="http://schemas.openxmlformats.org/officeDocument/2006/relationships/image" Target="../media/image29.gif"/><Relationship Id="rId28" Type="http://schemas.openxmlformats.org/officeDocument/2006/relationships/image" Target="../media/image34.gif"/><Relationship Id="rId36" Type="http://schemas.openxmlformats.org/officeDocument/2006/relationships/image" Target="../media/image42.gif"/><Relationship Id="rId49" Type="http://schemas.openxmlformats.org/officeDocument/2006/relationships/image" Target="../media/image55.gif"/><Relationship Id="rId10" Type="http://schemas.openxmlformats.org/officeDocument/2006/relationships/image" Target="../media/image16.gif"/><Relationship Id="rId19" Type="http://schemas.openxmlformats.org/officeDocument/2006/relationships/image" Target="../media/image25.gif"/><Relationship Id="rId31" Type="http://schemas.openxmlformats.org/officeDocument/2006/relationships/image" Target="../media/image37.gif"/><Relationship Id="rId44" Type="http://schemas.openxmlformats.org/officeDocument/2006/relationships/image" Target="../media/image50.gif"/><Relationship Id="rId4" Type="http://schemas.openxmlformats.org/officeDocument/2006/relationships/image" Target="../media/image10.gif"/><Relationship Id="rId9" Type="http://schemas.openxmlformats.org/officeDocument/2006/relationships/image" Target="../media/image15.gif"/><Relationship Id="rId14" Type="http://schemas.openxmlformats.org/officeDocument/2006/relationships/image" Target="../media/image20.gif"/><Relationship Id="rId22" Type="http://schemas.openxmlformats.org/officeDocument/2006/relationships/image" Target="../media/image28.gif"/><Relationship Id="rId27" Type="http://schemas.openxmlformats.org/officeDocument/2006/relationships/image" Target="../media/image33.gif"/><Relationship Id="rId30" Type="http://schemas.openxmlformats.org/officeDocument/2006/relationships/image" Target="../media/image36.gif"/><Relationship Id="rId35" Type="http://schemas.openxmlformats.org/officeDocument/2006/relationships/image" Target="../media/image41.gif"/><Relationship Id="rId43" Type="http://schemas.openxmlformats.org/officeDocument/2006/relationships/image" Target="../media/image49.gif"/><Relationship Id="rId48" Type="http://schemas.openxmlformats.org/officeDocument/2006/relationships/image" Target="../media/image54.gif"/><Relationship Id="rId8" Type="http://schemas.openxmlformats.org/officeDocument/2006/relationships/image" Target="../media/image14.gif"/><Relationship Id="rId3" Type="http://schemas.openxmlformats.org/officeDocument/2006/relationships/image" Target="../media/image9.gif"/><Relationship Id="rId12" Type="http://schemas.openxmlformats.org/officeDocument/2006/relationships/image" Target="../media/image18.gif"/><Relationship Id="rId17" Type="http://schemas.openxmlformats.org/officeDocument/2006/relationships/image" Target="../media/image23.gif"/><Relationship Id="rId25" Type="http://schemas.openxmlformats.org/officeDocument/2006/relationships/image" Target="../media/image31.gif"/><Relationship Id="rId33" Type="http://schemas.openxmlformats.org/officeDocument/2006/relationships/image" Target="../media/image39.gif"/><Relationship Id="rId38" Type="http://schemas.openxmlformats.org/officeDocument/2006/relationships/image" Target="../media/image44.gif"/><Relationship Id="rId46" Type="http://schemas.openxmlformats.org/officeDocument/2006/relationships/image" Target="../media/image52.gif"/><Relationship Id="rId20" Type="http://schemas.openxmlformats.org/officeDocument/2006/relationships/image" Target="../media/image26.gif"/><Relationship Id="rId41" Type="http://schemas.openxmlformats.org/officeDocument/2006/relationships/image" Target="../media/image47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gi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4725143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You may insert your own picture (Click icon to add picture), no line bordering picture. </a:t>
            </a:r>
            <a:endParaRPr lang="en-GB"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9164" y="4725144"/>
            <a:ext cx="9153164" cy="2157341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7504" y="4725144"/>
            <a:ext cx="8928992" cy="7490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Presentation Subtitle here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107504" y="5474567"/>
            <a:ext cx="8928991" cy="326042"/>
          </a:xfrm>
        </p:spPr>
        <p:txBody>
          <a:bodyPr>
            <a:normAutofit/>
          </a:bodyPr>
          <a:lstStyle>
            <a:lvl1pPr marL="0" indent="0" algn="ctr">
              <a:buNone/>
              <a:defRPr sz="1400" b="1" baseline="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/>
              <a:t>Data collected by (names of contributors and production team)</a:t>
            </a:r>
            <a:endParaRPr lang="en-GB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102922" y="5812508"/>
            <a:ext cx="8928991" cy="341007"/>
          </a:xfrm>
        </p:spPr>
        <p:txBody>
          <a:bodyPr>
            <a:normAutofit/>
          </a:bodyPr>
          <a:lstStyle>
            <a:lvl1pPr marL="0" indent="0" algn="ctr">
              <a:buNone/>
              <a:defRPr sz="1400" b="1" baseline="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/>
              <a:t>Analysis and Compilation by (names of contributors)</a:t>
            </a:r>
          </a:p>
        </p:txBody>
      </p:sp>
      <p:sp>
        <p:nvSpPr>
          <p:cNvPr id="33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107504" y="6163317"/>
            <a:ext cx="8928990" cy="341007"/>
          </a:xfrm>
        </p:spPr>
        <p:txBody>
          <a:bodyPr>
            <a:normAutofit/>
          </a:bodyPr>
          <a:lstStyle>
            <a:lvl1pPr marL="0" indent="0" algn="ctr">
              <a:buNone/>
              <a:defRPr sz="1400" b="1" baseline="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/>
              <a:t>Presenters name, date, event</a:t>
            </a:r>
          </a:p>
        </p:txBody>
      </p:sp>
      <p:sp>
        <p:nvSpPr>
          <p:cNvPr id="26" name="Title 25"/>
          <p:cNvSpPr>
            <a:spLocks noGrp="1"/>
          </p:cNvSpPr>
          <p:nvPr>
            <p:ph type="title" hasCustomPrompt="1"/>
          </p:nvPr>
        </p:nvSpPr>
        <p:spPr>
          <a:xfrm>
            <a:off x="571023" y="3510136"/>
            <a:ext cx="8229600" cy="1143000"/>
          </a:xfrm>
        </p:spPr>
        <p:txBody>
          <a:bodyPr>
            <a:normAutofit/>
          </a:bodyPr>
          <a:lstStyle>
            <a:lvl1pPr>
              <a:defRPr sz="3600" b="1" cap="none" spc="0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Presentation heading here</a:t>
            </a:r>
            <a:br>
              <a:rPr lang="en-US"/>
            </a:br>
            <a:r>
              <a:rPr lang="en-US"/>
              <a:t>2nd line if needed</a:t>
            </a:r>
            <a:endParaRPr lang="en-GB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79511" y="6365826"/>
            <a:ext cx="1949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en-GB" sz="1200" b="1">
                <a:solidFill>
                  <a:schemeClr val="bg1"/>
                </a:solidFill>
              </a:rPr>
              <a:t>KNOWLEDGE FOR LIFE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268" y="6338698"/>
            <a:ext cx="1134356" cy="33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91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4C4C4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556792"/>
            <a:ext cx="3960000" cy="4320000"/>
          </a:xfrm>
        </p:spPr>
        <p:txBody>
          <a:bodyPr/>
          <a:lstStyle>
            <a:lvl1pPr marL="177800" indent="-177800">
              <a:buFont typeface="Arial" panose="020B0604020202020204" pitchFamily="34" charset="0"/>
              <a:buChar char="●"/>
              <a:tabLst/>
              <a:defRPr/>
            </a:lvl1pPr>
            <a:lvl2pPr marL="539750" indent="-177800">
              <a:buFont typeface="Arial" panose="020B0604020202020204" pitchFamily="34" charset="0"/>
              <a:buChar char="●"/>
              <a:tabLst/>
              <a:defRPr/>
            </a:lvl2pPr>
            <a:lvl3pPr marL="730250" indent="-177800">
              <a:buFont typeface="Arial" panose="020B0604020202020204" pitchFamily="34" charset="0"/>
              <a:buChar char="●"/>
              <a:tabLst/>
              <a:defRPr/>
            </a:lvl3pPr>
            <a:lvl4pPr marL="901700" indent="-177800">
              <a:buFont typeface="Arial" panose="020B0604020202020204" pitchFamily="34" charset="0"/>
              <a:buChar char="●"/>
              <a:tabLst/>
              <a:defRPr/>
            </a:lvl4pPr>
            <a:lvl5pPr marL="1092200" indent="-177800">
              <a:buFont typeface="Arial" panose="020B0604020202020204" pitchFamily="34" charset="0"/>
              <a:buChar char="●"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726800" y="1556792"/>
            <a:ext cx="3960000" cy="4320000"/>
          </a:xfrm>
        </p:spPr>
        <p:txBody>
          <a:bodyPr/>
          <a:lstStyle>
            <a:lvl1pPr marL="177800" indent="-177800">
              <a:buFont typeface="Arial" panose="020B0604020202020204" pitchFamily="34" charset="0"/>
              <a:buChar char="●"/>
              <a:defRPr/>
            </a:lvl1pPr>
            <a:lvl2pPr marL="539750" indent="-177800">
              <a:buFont typeface="Arial" panose="020B0604020202020204" pitchFamily="34" charset="0"/>
              <a:buChar char="●"/>
              <a:defRPr/>
            </a:lvl2pPr>
            <a:lvl3pPr marL="730250" indent="-177800">
              <a:buFont typeface="Arial" panose="020B0604020202020204" pitchFamily="34" charset="0"/>
              <a:buChar char="●"/>
              <a:defRPr/>
            </a:lvl3pPr>
            <a:lvl4pPr marL="901700" indent="-177800">
              <a:buFont typeface="Arial" panose="020B0604020202020204" pitchFamily="34" charset="0"/>
              <a:buChar char="●"/>
              <a:defRPr/>
            </a:lvl4pPr>
            <a:lvl5pPr marL="1092200" indent="-177800" defTabSz="895350">
              <a:buFont typeface="Arial" panose="020B0604020202020204" pitchFamily="34" charset="0"/>
              <a:buChar char="●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92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29209"/>
            <a:ext cx="3132138" cy="615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6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418721" y="1510884"/>
            <a:ext cx="5473758" cy="4535016"/>
          </a:xfrm>
        </p:spPr>
        <p:txBody>
          <a:bodyPr/>
          <a:lstStyle>
            <a:lvl1pPr marL="177800" indent="-177800">
              <a:buFont typeface="Arial" panose="020B0604020202020204" pitchFamily="34" charset="0"/>
              <a:buChar char="●"/>
              <a:defRPr>
                <a:latin typeface="+mn-lt"/>
              </a:defRPr>
            </a:lvl1pPr>
            <a:lvl2pPr marL="539750" indent="-177800">
              <a:buFont typeface="Arial" panose="020B0604020202020204" pitchFamily="34" charset="0"/>
              <a:buChar char="●"/>
              <a:defRPr>
                <a:latin typeface="+mn-lt"/>
              </a:defRPr>
            </a:lvl2pPr>
            <a:lvl3pPr marL="730250" indent="-177800">
              <a:buFont typeface="Arial" panose="020B0604020202020204" pitchFamily="34" charset="0"/>
              <a:buChar char="●"/>
              <a:defRPr>
                <a:latin typeface="+mn-lt"/>
              </a:defRPr>
            </a:lvl3pPr>
            <a:lvl4pPr marL="901700" indent="-177800">
              <a:buFont typeface="Arial" panose="020B0604020202020204" pitchFamily="34" charset="0"/>
              <a:buChar char="●"/>
              <a:defRPr>
                <a:latin typeface="+mn-lt"/>
              </a:defRPr>
            </a:lvl4pPr>
            <a:lvl5pPr marL="1092200" indent="-177800">
              <a:buFont typeface="Arial" panose="020B0604020202020204" pitchFamily="34" charset="0"/>
              <a:buChar char="●"/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419872" y="450850"/>
            <a:ext cx="5472607" cy="914400"/>
          </a:xfrm>
        </p:spPr>
        <p:txBody>
          <a:bodyPr>
            <a:normAutofit/>
          </a:bodyPr>
          <a:lstStyle>
            <a:lvl1pPr algn="l">
              <a:buNone/>
              <a:defRPr sz="2600" b="1" baseline="0">
                <a:solidFill>
                  <a:srgbClr val="4C4C4C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Heading here</a:t>
            </a:r>
          </a:p>
        </p:txBody>
      </p:sp>
    </p:spTree>
    <p:extLst>
      <p:ext uri="{BB962C8B-B14F-4D97-AF65-F5344CB8AC3E}">
        <p14:creationId xmlns:p14="http://schemas.microsoft.com/office/powerpoint/2010/main" val="1088563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Pictur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418721" y="1520921"/>
            <a:ext cx="5473758" cy="4500367"/>
          </a:xfrm>
        </p:spPr>
        <p:txBody>
          <a:bodyPr/>
          <a:lstStyle>
            <a:lvl1pPr marL="177800" indent="-177800">
              <a:defRPr/>
            </a:lvl1pPr>
            <a:lvl2pPr marL="539750" indent="-177800">
              <a:defRPr/>
            </a:lvl2pPr>
            <a:lvl3pPr marL="730250" indent="-177800">
              <a:defRPr/>
            </a:lvl3pPr>
            <a:lvl4pPr marL="901700" indent="-177800">
              <a:defRPr/>
            </a:lvl4pPr>
            <a:lvl5pPr marL="1092200" indent="-1778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419872" y="450850"/>
            <a:ext cx="5472607" cy="914400"/>
          </a:xfrm>
        </p:spPr>
        <p:txBody>
          <a:bodyPr>
            <a:normAutofit/>
          </a:bodyPr>
          <a:lstStyle>
            <a:lvl1pPr algn="l">
              <a:buNone/>
              <a:defRPr sz="2600" b="1" baseline="0">
                <a:solidFill>
                  <a:srgbClr val="4C4C4C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Heading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132138" cy="190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2111666"/>
            <a:ext cx="3132138" cy="190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4221088"/>
            <a:ext cx="3132138" cy="190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782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ant_clinic4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"/>
          <a:stretch/>
        </p:blipFill>
        <p:spPr>
          <a:xfrm>
            <a:off x="-1" y="0"/>
            <a:ext cx="9144000" cy="6156752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-1" y="0"/>
            <a:ext cx="6804026" cy="615675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9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-5509120" y="274638"/>
            <a:ext cx="4392488" cy="51845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4C4C4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endParaRPr lang="en-GB" sz="3600" b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549275"/>
            <a:ext cx="4392613" cy="5183188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3600" b="0">
                <a:solidFill>
                  <a:schemeClr val="bg1"/>
                </a:solidFill>
              </a:rPr>
              <a:t>Quote or pull out text to go her if the main focal part of the image is on the right</a:t>
            </a:r>
          </a:p>
        </p:txBody>
      </p:sp>
    </p:spTree>
    <p:extLst>
      <p:ext uri="{BB962C8B-B14F-4D97-AF65-F5344CB8AC3E}">
        <p14:creationId xmlns:p14="http://schemas.microsoft.com/office/powerpoint/2010/main" val="1259349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ant_clinic25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"/>
          <a:stretch/>
        </p:blipFill>
        <p:spPr>
          <a:xfrm>
            <a:off x="0" y="-1"/>
            <a:ext cx="9144000" cy="6156753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 rot="10800000">
            <a:off x="2328307" y="0"/>
            <a:ext cx="6804026" cy="615675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9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427538" y="549275"/>
            <a:ext cx="4392612" cy="5183188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3600" b="0">
                <a:solidFill>
                  <a:schemeClr val="bg1"/>
                </a:solidFill>
              </a:rPr>
              <a:t>Quote or pull out text to go her if the main focal part of the image is on the left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066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157302"/>
            <a:ext cx="9180512" cy="3700698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3" y="5125169"/>
            <a:ext cx="8209431" cy="9144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BC143"/>
              </a:buClr>
              <a:buSzTx/>
              <a:buFont typeface="Calibri" panose="020F0502020204030204" pitchFamily="34" charset="0"/>
              <a:buNone/>
              <a:tabLst/>
              <a:defRPr lang="en-GB" sz="2400" b="1" smtClean="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BC143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lang="en-GB" sz="2000" b="1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Name, CABI Centre</a:t>
            </a:r>
            <a:br>
              <a:rPr lang="en-GB" sz="2000" b="1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</a:br>
            <a:r>
              <a:rPr lang="en-GB" sz="2000" b="1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email@cabi.org</a:t>
            </a:r>
          </a:p>
          <a:p>
            <a:pPr lvl="0"/>
            <a:endParaRPr lang="en-GB"/>
          </a:p>
        </p:txBody>
      </p:sp>
      <p:sp>
        <p:nvSpPr>
          <p:cNvPr id="8" name="Text Box 4"/>
          <p:cNvSpPr txBox="1">
            <a:spLocks noChangeArrowheads="1"/>
          </p:cNvSpPr>
          <p:nvPr userDrawn="1"/>
        </p:nvSpPr>
        <p:spPr bwMode="auto">
          <a:xfrm>
            <a:off x="4173280" y="3267175"/>
            <a:ext cx="355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 spc="-150">
                <a:solidFill>
                  <a:schemeClr val="accent3">
                    <a:lumMod val="75000"/>
                  </a:schemeClr>
                </a:solidFill>
              </a:rPr>
              <a:t>xie-xie</a:t>
            </a:r>
            <a:endParaRPr lang="en-GB" sz="3200" spc="-15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 userDrawn="1"/>
        </p:nvSpPr>
        <p:spPr bwMode="auto">
          <a:xfrm>
            <a:off x="2992114" y="3620454"/>
            <a:ext cx="355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800" spc="-150">
                <a:solidFill>
                  <a:schemeClr val="accent3">
                    <a:lumMod val="60000"/>
                    <a:lumOff val="40000"/>
                  </a:schemeClr>
                </a:solidFill>
              </a:rPr>
              <a:t>zikomo</a:t>
            </a:r>
            <a:endParaRPr lang="en-GB" spc="-15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 userDrawn="1"/>
        </p:nvSpPr>
        <p:spPr bwMode="auto">
          <a:xfrm>
            <a:off x="2362551" y="3625471"/>
            <a:ext cx="406257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6600" b="1" spc="-150">
                <a:solidFill>
                  <a:schemeClr val="accent3">
                    <a:lumMod val="75000"/>
                  </a:schemeClr>
                </a:solidFill>
              </a:rPr>
              <a:t>thank you </a:t>
            </a:r>
          </a:p>
        </p:txBody>
      </p:sp>
      <p:sp>
        <p:nvSpPr>
          <p:cNvPr id="16" name="Text Box 4"/>
          <p:cNvSpPr txBox="1">
            <a:spLocks noChangeArrowheads="1"/>
          </p:cNvSpPr>
          <p:nvPr userDrawn="1"/>
        </p:nvSpPr>
        <p:spPr bwMode="auto">
          <a:xfrm>
            <a:off x="617280" y="4289023"/>
            <a:ext cx="355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spc="-150">
                <a:solidFill>
                  <a:schemeClr val="accent3">
                    <a:lumMod val="60000"/>
                    <a:lumOff val="40000"/>
                  </a:schemeClr>
                </a:solidFill>
              </a:rPr>
              <a:t>urakoze</a:t>
            </a:r>
          </a:p>
        </p:txBody>
      </p:sp>
      <p:sp>
        <p:nvSpPr>
          <p:cNvPr id="18" name="Text Box 4"/>
          <p:cNvSpPr txBox="1">
            <a:spLocks noChangeArrowheads="1"/>
          </p:cNvSpPr>
          <p:nvPr userDrawn="1"/>
        </p:nvSpPr>
        <p:spPr bwMode="auto">
          <a:xfrm>
            <a:off x="2501735" y="4539381"/>
            <a:ext cx="3556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spc="-150">
                <a:solidFill>
                  <a:schemeClr val="accent3">
                    <a:lumMod val="75000"/>
                  </a:schemeClr>
                </a:solidFill>
              </a:rPr>
              <a:t>terima kasih </a:t>
            </a:r>
          </a:p>
        </p:txBody>
      </p:sp>
      <p:sp>
        <p:nvSpPr>
          <p:cNvPr id="19" name="Text Box 4"/>
          <p:cNvSpPr txBox="1">
            <a:spLocks noChangeArrowheads="1"/>
          </p:cNvSpPr>
          <p:nvPr userDrawn="1"/>
        </p:nvSpPr>
        <p:spPr bwMode="auto">
          <a:xfrm>
            <a:off x="4315361" y="4184299"/>
            <a:ext cx="355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spc="-150">
                <a:solidFill>
                  <a:srgbClr val="92D050"/>
                </a:solidFill>
              </a:rPr>
              <a:t>ke itumetse</a:t>
            </a:r>
          </a:p>
        </p:txBody>
      </p:sp>
      <p:sp>
        <p:nvSpPr>
          <p:cNvPr id="20" name="Text Box 4"/>
          <p:cNvSpPr txBox="1">
            <a:spLocks noChangeArrowheads="1"/>
          </p:cNvSpPr>
          <p:nvPr userDrawn="1"/>
        </p:nvSpPr>
        <p:spPr bwMode="auto">
          <a:xfrm>
            <a:off x="5120975" y="4545688"/>
            <a:ext cx="355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pc="-150">
                <a:solidFill>
                  <a:schemeClr val="accent3">
                    <a:lumMod val="75000"/>
                  </a:schemeClr>
                </a:solidFill>
              </a:rPr>
              <a:t>dhanyawaad</a:t>
            </a:r>
          </a:p>
        </p:txBody>
      </p:sp>
      <p:sp>
        <p:nvSpPr>
          <p:cNvPr id="21" name="Text Box 4"/>
          <p:cNvSpPr txBox="1">
            <a:spLocks noChangeArrowheads="1"/>
          </p:cNvSpPr>
          <p:nvPr userDrawn="1"/>
        </p:nvSpPr>
        <p:spPr bwMode="auto">
          <a:xfrm>
            <a:off x="2738472" y="3501008"/>
            <a:ext cx="14014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800" spc="-150">
                <a:solidFill>
                  <a:schemeClr val="accent3">
                    <a:lumMod val="60000"/>
                    <a:lumOff val="40000"/>
                  </a:schemeClr>
                </a:solidFill>
              </a:rPr>
              <a:t>merci</a:t>
            </a:r>
          </a:p>
        </p:txBody>
      </p:sp>
      <p:sp>
        <p:nvSpPr>
          <p:cNvPr id="22" name="Text Box 4"/>
          <p:cNvSpPr txBox="1">
            <a:spLocks noChangeArrowheads="1"/>
          </p:cNvSpPr>
          <p:nvPr userDrawn="1"/>
        </p:nvSpPr>
        <p:spPr bwMode="auto">
          <a:xfrm>
            <a:off x="5862004" y="3569338"/>
            <a:ext cx="3556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800" b="1" spc="-150">
                <a:solidFill>
                  <a:schemeClr val="accent3">
                    <a:lumMod val="60000"/>
                    <a:lumOff val="40000"/>
                  </a:schemeClr>
                </a:solidFill>
              </a:rPr>
              <a:t>efharistó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750883" y="3082290"/>
            <a:ext cx="30452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4800" kern="120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" charset="0"/>
                <a:ea typeface="+mn-ea"/>
                <a:cs typeface="+mn-cs"/>
              </a:rPr>
              <a:t>شكرا جزيلا</a:t>
            </a:r>
            <a:r>
              <a:rPr lang="en-GB" sz="240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4110374" y="4181300"/>
            <a:ext cx="497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pc="-150">
                <a:solidFill>
                  <a:schemeClr val="accent3">
                    <a:lumMod val="60000"/>
                    <a:lumOff val="40000"/>
                  </a:schemeClr>
                </a:solidFill>
              </a:rPr>
              <a:t>tak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1739781" y="4077072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800" b="1" spc="-150">
                <a:solidFill>
                  <a:schemeClr val="accent3">
                    <a:lumMod val="75000"/>
                  </a:schemeClr>
                </a:solidFill>
              </a:rPr>
              <a:t>kiitos</a:t>
            </a:r>
            <a:endParaRPr lang="fi-FI" sz="1800" b="1" spc="-150"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3915393" y="3425416"/>
            <a:ext cx="8547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sz="2000" spc="-150">
                <a:solidFill>
                  <a:schemeClr val="accent3">
                    <a:lumMod val="75000"/>
                  </a:schemeClr>
                </a:solidFill>
              </a:rPr>
              <a:t>शुक्रिया</a:t>
            </a:r>
          </a:p>
        </p:txBody>
      </p:sp>
      <p:sp>
        <p:nvSpPr>
          <p:cNvPr id="32" name="Rectangle 31"/>
          <p:cNvSpPr/>
          <p:nvPr userDrawn="1"/>
        </p:nvSpPr>
        <p:spPr>
          <a:xfrm>
            <a:off x="791201" y="3800600"/>
            <a:ext cx="1369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pc="-150">
                <a:solidFill>
                  <a:srgbClr val="92D050"/>
                </a:solidFill>
              </a:rPr>
              <a:t>ありがとう</a:t>
            </a:r>
            <a:endParaRPr lang="ja-JP" altLang="en-US" spc="-150">
              <a:solidFill>
                <a:srgbClr val="92D050"/>
              </a:solidFill>
              <a:effectLst/>
            </a:endParaRPr>
          </a:p>
        </p:txBody>
      </p:sp>
      <p:sp>
        <p:nvSpPr>
          <p:cNvPr id="34" name="Rectangle 33"/>
          <p:cNvSpPr/>
          <p:nvPr userDrawn="1"/>
        </p:nvSpPr>
        <p:spPr>
          <a:xfrm>
            <a:off x="5951280" y="3913287"/>
            <a:ext cx="9476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spc="-150">
                <a:solidFill>
                  <a:schemeClr val="accent3">
                    <a:lumMod val="60000"/>
                    <a:lumOff val="40000"/>
                  </a:schemeClr>
                </a:solidFill>
              </a:rPr>
              <a:t>gracias</a:t>
            </a:r>
            <a:endParaRPr lang="es-ES" sz="2000" b="1" spc="-150">
              <a:solidFill>
                <a:schemeClr val="accent3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 userDrawn="1"/>
        </p:nvSpPr>
        <p:spPr bwMode="auto">
          <a:xfrm>
            <a:off x="5624512" y="4005064"/>
            <a:ext cx="355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800">
                <a:solidFill>
                  <a:schemeClr val="accent3">
                    <a:lumMod val="75000"/>
                  </a:schemeClr>
                </a:solidFill>
              </a:rPr>
              <a:t>zikomo</a:t>
            </a:r>
            <a:endParaRPr lang="en-GB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69237" y="4581410"/>
            <a:ext cx="8835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>
                <a:solidFill>
                  <a:schemeClr val="accent3">
                    <a:lumMod val="75000"/>
                  </a:schemeClr>
                </a:solidFill>
              </a:rPr>
              <a:t>danke</a:t>
            </a:r>
            <a:endParaRPr lang="de-DE" sz="2000"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0" y="-18324"/>
            <a:ext cx="9144000" cy="3175625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 Box 4"/>
          <p:cNvSpPr txBox="1">
            <a:spLocks noChangeArrowheads="1"/>
          </p:cNvSpPr>
          <p:nvPr userDrawn="1"/>
        </p:nvSpPr>
        <p:spPr bwMode="auto">
          <a:xfrm>
            <a:off x="7144104" y="4077072"/>
            <a:ext cx="22450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4000" b="1" spc="-150">
                <a:solidFill>
                  <a:schemeClr val="accent3">
                    <a:lumMod val="60000"/>
                    <a:lumOff val="40000"/>
                  </a:schemeClr>
                </a:solidFill>
              </a:rPr>
              <a:t>asante</a:t>
            </a:r>
          </a:p>
        </p:txBody>
      </p:sp>
      <p:sp>
        <p:nvSpPr>
          <p:cNvPr id="35" name="Text Box 4"/>
          <p:cNvSpPr txBox="1">
            <a:spLocks noChangeArrowheads="1"/>
          </p:cNvSpPr>
          <p:nvPr userDrawn="1"/>
        </p:nvSpPr>
        <p:spPr bwMode="auto">
          <a:xfrm>
            <a:off x="5508104" y="3193812"/>
            <a:ext cx="355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800" b="1" spc="-150">
                <a:solidFill>
                  <a:schemeClr val="accent3">
                    <a:lumMod val="75000"/>
                  </a:schemeClr>
                </a:solidFill>
              </a:rPr>
              <a:t>obrigado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179511" y="6365826"/>
            <a:ext cx="1949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en-GB" sz="1200" b="1">
                <a:solidFill>
                  <a:schemeClr val="bg1"/>
                </a:solidFill>
              </a:rPr>
              <a:t>KNOWLEDGE FOR LIFE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268" y="6338698"/>
            <a:ext cx="1134356" cy="33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09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4"/>
          <p:cNvPicPr>
            <a:picLocks noGrp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304" y="5413998"/>
            <a:ext cx="792086" cy="43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 userDrawn="1"/>
        </p:nvSpPr>
        <p:spPr bwMode="auto">
          <a:xfrm>
            <a:off x="1075111" y="5373907"/>
            <a:ext cx="10035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80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Ministry of Agriculture, </a:t>
            </a:r>
            <a:endParaRPr lang="en-US" altLang="ja-JP" sz="800">
              <a:solidFill>
                <a:srgbClr val="5C5C5C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algn="ctr" eaLnBrk="0" hangingPunct="0"/>
            <a:r>
              <a:rPr lang="en-US" altLang="ja-JP" sz="80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People’s Republic of China</a:t>
            </a:r>
            <a:endParaRPr lang="en-US" altLang="ja-JP" sz="800">
              <a:solidFill>
                <a:srgbClr val="5C5C5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Placeholder 21"/>
          <p:cNvPicPr>
            <a:picLocks noGrp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503" y="5413112"/>
            <a:ext cx="996608" cy="43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Placeholder 25"/>
          <p:cNvPicPr>
            <a:picLocks noGrp="1"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r="1923"/>
          <a:stretch>
            <a:fillRect/>
          </a:stretch>
        </p:blipFill>
        <p:spPr bwMode="auto">
          <a:xfrm>
            <a:off x="283021" y="5310607"/>
            <a:ext cx="560245" cy="53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Placeholder 22"/>
          <p:cNvPicPr>
            <a:picLocks noGrp="1"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637" y="5441726"/>
            <a:ext cx="1242487" cy="47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nada AAFC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445" y="5450585"/>
            <a:ext cx="1235931" cy="218397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 userDrawn="1"/>
        </p:nvSpPr>
        <p:spPr>
          <a:xfrm>
            <a:off x="457200" y="4460995"/>
            <a:ext cx="8229600" cy="617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78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778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tabLst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778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778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200"/>
              <a:t>CABI is an international intergovernmental organisation, and we gratefully acknowledge </a:t>
            </a:r>
            <a:br>
              <a:rPr lang="en-GB" sz="1200"/>
            </a:br>
            <a:r>
              <a:rPr lang="en-GB" sz="1200"/>
              <a:t>the core financial support from our member countries (and lead agencies) including: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57200" y="644691"/>
            <a:ext cx="8229600" cy="2480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783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We would like to acknowledge the contributors: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7833B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3783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We gratefully acknowledge the funding provided for this research </a:t>
            </a:r>
            <a:b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by the following organizations and agencies: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783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[Add organizations, e.g. Indonesian Coffee &amp; Cocoa Research Institute (ICCRI); Malaysia Cocoa Board (MCB); PNG Cocoa and Coconut Institute (PNGCCI); Mars; CropLife Asia]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7833B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7833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We also gratefully acknowledge the support of the [Agency] and government of [Country] </a:t>
            </a:r>
            <a:b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who host and facilitate CABI’s operations in [Country].</a:t>
            </a:r>
          </a:p>
        </p:txBody>
      </p:sp>
    </p:spTree>
    <p:extLst>
      <p:ext uri="{BB962C8B-B14F-4D97-AF65-F5344CB8AC3E}">
        <p14:creationId xmlns:p14="http://schemas.microsoft.com/office/powerpoint/2010/main" val="2698486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you/Contributor Combin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4"/>
          <p:cNvPicPr>
            <a:picLocks noGrp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530" y="5368255"/>
            <a:ext cx="922973" cy="52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>
            <a:spLocks noChangeArrowheads="1"/>
          </p:cNvSpPr>
          <p:nvPr userDrawn="1"/>
        </p:nvSpPr>
        <p:spPr bwMode="auto">
          <a:xfrm>
            <a:off x="1053338" y="5443068"/>
            <a:ext cx="14401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80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Ministry of Agriculture and Rural</a:t>
            </a:r>
            <a:r>
              <a:rPr lang="en-US" altLang="ja-JP" sz="800" baseline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 Affairs</a:t>
            </a:r>
            <a:r>
              <a:rPr lang="en-US" altLang="ja-JP" sz="80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, </a:t>
            </a:r>
            <a:endParaRPr lang="en-US" altLang="ja-JP" sz="800">
              <a:solidFill>
                <a:srgbClr val="5C5C5C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algn="ctr" eaLnBrk="0" hangingPunct="0"/>
            <a:r>
              <a:rPr lang="en-US" altLang="ja-JP" sz="80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People’s Republic of China</a:t>
            </a:r>
            <a:endParaRPr lang="en-US" altLang="ja-JP" sz="800">
              <a:solidFill>
                <a:srgbClr val="5C5C5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Placeholder 21"/>
          <p:cNvPicPr>
            <a:picLocks noGrp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729" y="5368255"/>
            <a:ext cx="1161290" cy="52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Placeholder 25"/>
          <p:cNvPicPr>
            <a:picLocks noGrp="1"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r="1923"/>
          <a:stretch>
            <a:fillRect/>
          </a:stretch>
        </p:blipFill>
        <p:spPr bwMode="auto">
          <a:xfrm>
            <a:off x="261248" y="5242331"/>
            <a:ext cx="652822" cy="65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Placeholder 22"/>
          <p:cNvPicPr>
            <a:picLocks noGrp="1"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864" y="5368255"/>
            <a:ext cx="14478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anada AAFC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672" y="5495936"/>
            <a:ext cx="1440160" cy="265993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481701" y="4437112"/>
            <a:ext cx="8229600" cy="463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78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778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778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tabLst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778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77800" indent="-177800" algn="l" defTabSz="914400" rtl="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400"/>
              <a:t>CABI is an international intergovernmental organisation, and we gratefully acknowledge </a:t>
            </a:r>
            <a:br>
              <a:rPr lang="en-GB" sz="1400"/>
            </a:br>
            <a:r>
              <a:rPr lang="en-GB" sz="1400"/>
              <a:t>the core financial support from our member countries (and lead agencies) including: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9144000" cy="3284985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Box 4"/>
          <p:cNvSpPr txBox="1">
            <a:spLocks noChangeArrowheads="1"/>
          </p:cNvSpPr>
          <p:nvPr userDrawn="1"/>
        </p:nvSpPr>
        <p:spPr bwMode="auto">
          <a:xfrm>
            <a:off x="3863780" y="1067963"/>
            <a:ext cx="3556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 spc="-150">
                <a:solidFill>
                  <a:schemeClr val="accent3">
                    <a:lumMod val="75000"/>
                  </a:schemeClr>
                </a:solidFill>
              </a:rPr>
              <a:t>xie-xie</a:t>
            </a:r>
            <a:endParaRPr lang="en-GB" sz="3200" spc="-15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 userDrawn="1"/>
        </p:nvSpPr>
        <p:spPr bwMode="auto">
          <a:xfrm>
            <a:off x="2682614" y="1421241"/>
            <a:ext cx="355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800" spc="-150">
                <a:solidFill>
                  <a:schemeClr val="accent3">
                    <a:lumMod val="60000"/>
                    <a:lumOff val="40000"/>
                  </a:schemeClr>
                </a:solidFill>
              </a:rPr>
              <a:t>zikomo</a:t>
            </a:r>
            <a:endParaRPr lang="en-GB" spc="-15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 userDrawn="1"/>
        </p:nvSpPr>
        <p:spPr bwMode="auto">
          <a:xfrm>
            <a:off x="2053051" y="1426258"/>
            <a:ext cx="406257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6600" b="1" spc="-150">
                <a:solidFill>
                  <a:schemeClr val="accent3">
                    <a:lumMod val="75000"/>
                  </a:schemeClr>
                </a:solidFill>
              </a:rPr>
              <a:t>thank you </a:t>
            </a:r>
          </a:p>
        </p:txBody>
      </p:sp>
      <p:sp>
        <p:nvSpPr>
          <p:cNvPr id="14" name="Text Box 4"/>
          <p:cNvSpPr txBox="1">
            <a:spLocks noChangeArrowheads="1"/>
          </p:cNvSpPr>
          <p:nvPr userDrawn="1"/>
        </p:nvSpPr>
        <p:spPr bwMode="auto">
          <a:xfrm>
            <a:off x="307780" y="2089811"/>
            <a:ext cx="3556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spc="-150">
                <a:solidFill>
                  <a:schemeClr val="accent3">
                    <a:lumMod val="60000"/>
                    <a:lumOff val="40000"/>
                  </a:schemeClr>
                </a:solidFill>
              </a:rPr>
              <a:t>urakoze</a:t>
            </a:r>
          </a:p>
        </p:txBody>
      </p:sp>
      <p:sp>
        <p:nvSpPr>
          <p:cNvPr id="15" name="Text Box 4"/>
          <p:cNvSpPr txBox="1">
            <a:spLocks noChangeArrowheads="1"/>
          </p:cNvSpPr>
          <p:nvPr userDrawn="1"/>
        </p:nvSpPr>
        <p:spPr bwMode="auto">
          <a:xfrm>
            <a:off x="2192235" y="2340168"/>
            <a:ext cx="3556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spc="-150">
                <a:solidFill>
                  <a:schemeClr val="accent3">
                    <a:lumMod val="75000"/>
                  </a:schemeClr>
                </a:solidFill>
              </a:rPr>
              <a:t>terima kasih </a:t>
            </a:r>
          </a:p>
        </p:txBody>
      </p:sp>
      <p:sp>
        <p:nvSpPr>
          <p:cNvPr id="16" name="Text Box 4"/>
          <p:cNvSpPr txBox="1">
            <a:spLocks noChangeArrowheads="1"/>
          </p:cNvSpPr>
          <p:nvPr userDrawn="1"/>
        </p:nvSpPr>
        <p:spPr bwMode="auto">
          <a:xfrm>
            <a:off x="4005861" y="1985086"/>
            <a:ext cx="3556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spc="-150">
                <a:solidFill>
                  <a:srgbClr val="92D050"/>
                </a:solidFill>
              </a:rPr>
              <a:t>ke itumetse</a:t>
            </a:r>
          </a:p>
        </p:txBody>
      </p:sp>
      <p:sp>
        <p:nvSpPr>
          <p:cNvPr id="17" name="Text Box 4"/>
          <p:cNvSpPr txBox="1">
            <a:spLocks noChangeArrowheads="1"/>
          </p:cNvSpPr>
          <p:nvPr userDrawn="1"/>
        </p:nvSpPr>
        <p:spPr bwMode="auto">
          <a:xfrm>
            <a:off x="4811475" y="2346476"/>
            <a:ext cx="355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pc="-150">
                <a:solidFill>
                  <a:schemeClr val="accent3">
                    <a:lumMod val="75000"/>
                  </a:schemeClr>
                </a:solidFill>
              </a:rPr>
              <a:t>dhanyawaad</a:t>
            </a:r>
          </a:p>
        </p:txBody>
      </p:sp>
      <p:sp>
        <p:nvSpPr>
          <p:cNvPr id="18" name="Text Box 4"/>
          <p:cNvSpPr txBox="1">
            <a:spLocks noChangeArrowheads="1"/>
          </p:cNvSpPr>
          <p:nvPr userDrawn="1"/>
        </p:nvSpPr>
        <p:spPr bwMode="auto">
          <a:xfrm>
            <a:off x="2428972" y="1301795"/>
            <a:ext cx="14014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800" spc="-150">
                <a:solidFill>
                  <a:schemeClr val="accent3">
                    <a:lumMod val="60000"/>
                    <a:lumOff val="40000"/>
                  </a:schemeClr>
                </a:solidFill>
              </a:rPr>
              <a:t>merci</a:t>
            </a:r>
          </a:p>
        </p:txBody>
      </p:sp>
      <p:sp>
        <p:nvSpPr>
          <p:cNvPr id="19" name="Text Box 4"/>
          <p:cNvSpPr txBox="1">
            <a:spLocks noChangeArrowheads="1"/>
          </p:cNvSpPr>
          <p:nvPr userDrawn="1"/>
        </p:nvSpPr>
        <p:spPr bwMode="auto">
          <a:xfrm>
            <a:off x="5552504" y="1370125"/>
            <a:ext cx="355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800" b="1" spc="-150">
                <a:solidFill>
                  <a:schemeClr val="accent3">
                    <a:lumMod val="60000"/>
                    <a:lumOff val="40000"/>
                  </a:schemeClr>
                </a:solidFill>
              </a:rPr>
              <a:t>efharistó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441385" y="883078"/>
            <a:ext cx="30452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4800" kern="120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" charset="0"/>
                <a:ea typeface="+mn-ea"/>
                <a:cs typeface="+mn-cs"/>
              </a:rPr>
              <a:t>شكرا جزيلا</a:t>
            </a:r>
            <a:r>
              <a:rPr lang="en-GB" sz="240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3800875" y="1982087"/>
            <a:ext cx="497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pc="-150">
                <a:solidFill>
                  <a:schemeClr val="accent3">
                    <a:lumMod val="60000"/>
                    <a:lumOff val="40000"/>
                  </a:schemeClr>
                </a:solidFill>
              </a:rPr>
              <a:t>tak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430283" y="1877859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800" b="1" spc="-150">
                <a:solidFill>
                  <a:schemeClr val="accent3">
                    <a:lumMod val="75000"/>
                  </a:schemeClr>
                </a:solidFill>
              </a:rPr>
              <a:t>kiitos</a:t>
            </a:r>
            <a:endParaRPr lang="fi-FI" sz="1800" b="1" spc="-150"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3605895" y="1226203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000" spc="-150">
                <a:solidFill>
                  <a:schemeClr val="accent3">
                    <a:lumMod val="75000"/>
                  </a:schemeClr>
                </a:solidFill>
              </a:rPr>
              <a:t>शुक्रिया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481701" y="1601388"/>
            <a:ext cx="1368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pc="-150">
                <a:solidFill>
                  <a:srgbClr val="92D050"/>
                </a:solidFill>
              </a:rPr>
              <a:t>ありがとう</a:t>
            </a:r>
            <a:endParaRPr lang="ja-JP" altLang="en-US" spc="-150">
              <a:solidFill>
                <a:srgbClr val="92D050"/>
              </a:solidFill>
              <a:effectLst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5641782" y="1714074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spc="-150">
                <a:solidFill>
                  <a:schemeClr val="accent3">
                    <a:lumMod val="60000"/>
                    <a:lumOff val="40000"/>
                  </a:schemeClr>
                </a:solidFill>
              </a:rPr>
              <a:t>gracias</a:t>
            </a:r>
            <a:endParaRPr lang="es-ES" sz="2000" b="1" spc="-150">
              <a:solidFill>
                <a:schemeClr val="accent3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 userDrawn="1"/>
        </p:nvSpPr>
        <p:spPr bwMode="auto">
          <a:xfrm>
            <a:off x="5315012" y="1805852"/>
            <a:ext cx="355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800">
                <a:solidFill>
                  <a:schemeClr val="accent3">
                    <a:lumMod val="75000"/>
                  </a:schemeClr>
                </a:solidFill>
              </a:rPr>
              <a:t>zikomo</a:t>
            </a:r>
            <a:endParaRPr lang="en-GB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559739" y="2382197"/>
            <a:ext cx="8834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>
                <a:solidFill>
                  <a:schemeClr val="accent3">
                    <a:lumMod val="75000"/>
                  </a:schemeClr>
                </a:solidFill>
              </a:rPr>
              <a:t>danke</a:t>
            </a:r>
            <a:endParaRPr lang="de-DE" sz="2000"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 userDrawn="1"/>
        </p:nvSpPr>
        <p:spPr bwMode="auto">
          <a:xfrm>
            <a:off x="6834606" y="1877859"/>
            <a:ext cx="22450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4000" b="1" spc="-150">
                <a:solidFill>
                  <a:schemeClr val="accent3">
                    <a:lumMod val="60000"/>
                    <a:lumOff val="40000"/>
                  </a:schemeClr>
                </a:solidFill>
              </a:rPr>
              <a:t>asante</a:t>
            </a:r>
          </a:p>
        </p:txBody>
      </p:sp>
      <p:sp>
        <p:nvSpPr>
          <p:cNvPr id="29" name="Text Box 4"/>
          <p:cNvSpPr txBox="1">
            <a:spLocks noChangeArrowheads="1"/>
          </p:cNvSpPr>
          <p:nvPr userDrawn="1"/>
        </p:nvSpPr>
        <p:spPr bwMode="auto">
          <a:xfrm>
            <a:off x="5198604" y="994599"/>
            <a:ext cx="355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800" b="1" spc="-150">
                <a:solidFill>
                  <a:schemeClr val="accent3">
                    <a:lumMod val="75000"/>
                  </a:schemeClr>
                </a:solidFill>
              </a:rPr>
              <a:t>obrigado</a:t>
            </a:r>
          </a:p>
        </p:txBody>
      </p:sp>
    </p:spTree>
    <p:extLst>
      <p:ext uri="{BB962C8B-B14F-4D97-AF65-F5344CB8AC3E}">
        <p14:creationId xmlns:p14="http://schemas.microsoft.com/office/powerpoint/2010/main" val="3244441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20738" y="2063750"/>
            <a:ext cx="7927336" cy="458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551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468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4162"/>
            <a:ext cx="9144000" cy="615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lang="en-GB" baseline="0" dirty="0" smtClean="0">
                <a:solidFill>
                  <a:schemeClr val="bg1"/>
                </a:solidFill>
              </a:defRPr>
            </a:lvl1pPr>
          </a:lstStyle>
          <a:p>
            <a:r>
              <a:rPr lang="en-GB"/>
              <a:t>You may insert your own picture (Click icon to add picture), no line bordering picture. </a:t>
            </a:r>
            <a:endParaRPr lang="en-GB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1" y="4869160"/>
            <a:ext cx="8229600" cy="1143000"/>
          </a:xfrm>
        </p:spPr>
        <p:txBody>
          <a:bodyPr/>
          <a:lstStyle>
            <a:lvl1pPr algn="l">
              <a:defRPr b="1" cap="none" spc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660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mis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684435"/>
            <a:ext cx="9144000" cy="4173565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437960" y="3602501"/>
            <a:ext cx="715423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800" b="1">
              <a:solidFill>
                <a:schemeClr val="bg1"/>
              </a:solidFill>
              <a:latin typeface="+mn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chemeClr val="bg1"/>
                </a:solidFill>
                <a:latin typeface="+mn-lt"/>
              </a:rPr>
              <a:t>CABI is a not-for-profit international organization that improves people’s lives by providing information and applying scientific expertise to solve problems in agriculture and the environment</a:t>
            </a:r>
            <a:endParaRPr lang="en-GB" sz="2800" b="1">
              <a:solidFill>
                <a:schemeClr val="bg1"/>
              </a:solidFill>
              <a:latin typeface="+mn-lt"/>
            </a:endParaRPr>
          </a:p>
          <a:p>
            <a:endParaRPr lang="en-GB" sz="2800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86494" y="2924944"/>
            <a:ext cx="28007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b="1">
              <a:solidFill>
                <a:schemeClr val="bg1"/>
              </a:solidFill>
              <a:latin typeface="+mj-lt"/>
            </a:endParaRPr>
          </a:p>
          <a:p>
            <a:r>
              <a:rPr lang="en-GB" sz="3600" b="1">
                <a:solidFill>
                  <a:schemeClr val="bg1"/>
                </a:solidFill>
                <a:latin typeface="+mj-lt"/>
              </a:rPr>
              <a:t>our mission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-18324"/>
            <a:ext cx="9144000" cy="3175625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79511" y="6365826"/>
            <a:ext cx="1949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en-GB" sz="1200" b="1">
                <a:solidFill>
                  <a:schemeClr val="bg1"/>
                </a:solidFill>
              </a:rPr>
              <a:t>KNOWLEDGE FOR LIFE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268" y="6338698"/>
            <a:ext cx="1134356" cy="33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90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is CABI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684435"/>
            <a:ext cx="9144000" cy="4173565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 userDrawn="1"/>
        </p:nvSpPr>
        <p:spPr>
          <a:xfrm>
            <a:off x="380442" y="3580643"/>
            <a:ext cx="66851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2800" b="1">
              <a:solidFill>
                <a:schemeClr val="bg1"/>
              </a:solidFill>
              <a:latin typeface="+mn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2800" b="1">
              <a:solidFill>
                <a:schemeClr val="bg1"/>
              </a:solidFill>
              <a:latin typeface="+mn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>
                <a:solidFill>
                  <a:schemeClr val="bg1"/>
                </a:solidFill>
                <a:latin typeface="+mn-lt"/>
              </a:rPr>
              <a:t>CABI</a:t>
            </a:r>
            <a:r>
              <a:rPr lang="en-GB" sz="2800">
                <a:solidFill>
                  <a:schemeClr val="bg1"/>
                </a:solidFill>
                <a:latin typeface="+mn-lt"/>
              </a:rPr>
              <a:t> </a:t>
            </a:r>
            <a:r>
              <a:rPr lang="en-GB" altLang="en-US" sz="2800" b="1">
                <a:solidFill>
                  <a:schemeClr val="bg1"/>
                </a:solidFill>
                <a:latin typeface="+mn-lt"/>
              </a:rPr>
              <a:t>is a not-for-profit science-based development and information organization </a:t>
            </a:r>
          </a:p>
          <a:p>
            <a:r>
              <a:rPr lang="en-GB" sz="280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386494" y="2924944"/>
            <a:ext cx="32880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b="1">
              <a:solidFill>
                <a:schemeClr val="bg1"/>
              </a:solidFill>
              <a:latin typeface="+mj-lt"/>
            </a:endParaRPr>
          </a:p>
          <a:p>
            <a:r>
              <a:rPr lang="en-GB" sz="3600" b="1">
                <a:solidFill>
                  <a:schemeClr val="bg1"/>
                </a:solidFill>
                <a:latin typeface="+mj-lt"/>
              </a:rPr>
              <a:t>what is CABI?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8324"/>
            <a:ext cx="9144000" cy="3175625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179511" y="6365826"/>
            <a:ext cx="1949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en-GB" sz="1200" b="1">
                <a:solidFill>
                  <a:schemeClr val="bg1"/>
                </a:solidFill>
              </a:rPr>
              <a:t>KNOWLEDGE FOR LIFE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268" y="6338698"/>
            <a:ext cx="1134356" cy="33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9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does CABI d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9874" y="2684435"/>
            <a:ext cx="9163873" cy="4173565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80442" y="3580643"/>
            <a:ext cx="66851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2800" b="1">
              <a:solidFill>
                <a:schemeClr val="bg1"/>
              </a:solidFill>
              <a:latin typeface="+mn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2800" b="1">
              <a:solidFill>
                <a:schemeClr val="bg1"/>
              </a:solidFill>
              <a:latin typeface="+mn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>
                <a:solidFill>
                  <a:schemeClr val="bg1"/>
                </a:solidFill>
                <a:latin typeface="+mn-lt"/>
              </a:rPr>
              <a:t>CABI addresses issues of global concern such as food security, through science, information and communication</a:t>
            </a:r>
          </a:p>
          <a:p>
            <a:r>
              <a:rPr lang="en-GB" sz="280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86494" y="2924944"/>
            <a:ext cx="46730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b="1">
              <a:solidFill>
                <a:schemeClr val="bg1"/>
              </a:solidFill>
              <a:latin typeface="+mj-lt"/>
            </a:endParaRPr>
          </a:p>
          <a:p>
            <a:r>
              <a:rPr lang="en-GB" sz="3600" b="1">
                <a:solidFill>
                  <a:schemeClr val="bg1"/>
                </a:solidFill>
                <a:latin typeface="+mj-lt"/>
              </a:rPr>
              <a:t>what does CABI do?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-19874" y="-171400"/>
            <a:ext cx="9163874" cy="3328702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79511" y="6365826"/>
            <a:ext cx="1949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en-GB" sz="1200" b="1">
                <a:solidFill>
                  <a:schemeClr val="bg1"/>
                </a:solidFill>
              </a:rPr>
              <a:t>KNOWLEDGE FOR LIFE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268" y="6338698"/>
            <a:ext cx="1134356" cy="33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6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I in 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419871" y="1484784"/>
            <a:ext cx="547260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37833B"/>
              </a:buClr>
              <a:buFont typeface="Arial" panose="020B0604020202020204" pitchFamily="34" charset="0"/>
              <a:buChar char="●"/>
            </a:pPr>
            <a:r>
              <a:rPr lang="en-GB" sz="2000" b="1">
                <a:solidFill>
                  <a:srgbClr val="37833B"/>
                </a:solidFill>
              </a:rPr>
              <a:t>Not-for-profit</a:t>
            </a:r>
            <a:r>
              <a:rPr lang="en-GB" sz="2000"/>
              <a:t> </a:t>
            </a:r>
            <a:r>
              <a:rPr lang="en-GB" sz="2000">
                <a:solidFill>
                  <a:srgbClr val="000000"/>
                </a:solidFill>
              </a:rPr>
              <a:t>intergovernmental organisation established in </a:t>
            </a:r>
            <a:r>
              <a:rPr lang="en-GB" sz="2000" b="1">
                <a:solidFill>
                  <a:srgbClr val="37833B"/>
                </a:solidFill>
              </a:rPr>
              <a:t>1910</a:t>
            </a:r>
            <a:r>
              <a:rPr lang="en-GB" sz="2000">
                <a:solidFill>
                  <a:srgbClr val="37833B"/>
                </a:solidFill>
              </a:rPr>
              <a:t> </a:t>
            </a:r>
            <a:r>
              <a:rPr lang="en-GB" sz="2000">
                <a:solidFill>
                  <a:srgbClr val="000000"/>
                </a:solidFill>
              </a:rPr>
              <a:t>by a UN treaty</a:t>
            </a:r>
          </a:p>
          <a:p>
            <a:pPr marL="342900" indent="-342900">
              <a:buClr>
                <a:srgbClr val="37833B"/>
              </a:buClr>
              <a:buFont typeface="Arial" panose="020B0604020202020204" pitchFamily="34" charset="0"/>
              <a:buChar char="●"/>
            </a:pPr>
            <a:r>
              <a:rPr lang="en-GB" sz="2000">
                <a:solidFill>
                  <a:srgbClr val="000000"/>
                </a:solidFill>
              </a:rPr>
              <a:t>Provides scientific expertise and information about </a:t>
            </a:r>
            <a:r>
              <a:rPr lang="en-GB" sz="2000" b="1">
                <a:solidFill>
                  <a:srgbClr val="37833B"/>
                </a:solidFill>
              </a:rPr>
              <a:t>agriculture</a:t>
            </a:r>
            <a:r>
              <a:rPr lang="en-GB" sz="2000">
                <a:solidFill>
                  <a:srgbClr val="37833B"/>
                </a:solidFill>
              </a:rPr>
              <a:t> </a:t>
            </a:r>
            <a:r>
              <a:rPr lang="en-GB" sz="2000">
                <a:solidFill>
                  <a:srgbClr val="000000"/>
                </a:solidFill>
              </a:rPr>
              <a:t>and the </a:t>
            </a:r>
            <a:r>
              <a:rPr lang="en-GB" sz="2000" b="1">
                <a:solidFill>
                  <a:srgbClr val="37833B"/>
                </a:solidFill>
              </a:rPr>
              <a:t>environment</a:t>
            </a:r>
          </a:p>
          <a:p>
            <a:pPr marL="342900" indent="-342900">
              <a:buClr>
                <a:srgbClr val="37833B"/>
              </a:buClr>
              <a:buFont typeface="Arial" panose="020B0604020202020204" pitchFamily="34" charset="0"/>
              <a:buChar char="●"/>
            </a:pPr>
            <a:r>
              <a:rPr lang="en-GB" sz="2000">
                <a:solidFill>
                  <a:srgbClr val="000000"/>
                </a:solidFill>
              </a:rPr>
              <a:t>Expertise in: scientific publishing and international development</a:t>
            </a:r>
          </a:p>
          <a:p>
            <a:pPr marL="342900" indent="-342900">
              <a:buClr>
                <a:srgbClr val="37833B"/>
              </a:buClr>
              <a:buFont typeface="Arial" panose="020B0604020202020204" pitchFamily="34" charset="0"/>
              <a:buChar char="●"/>
            </a:pPr>
            <a:r>
              <a:rPr lang="en-GB" sz="2000">
                <a:solidFill>
                  <a:srgbClr val="000000"/>
                </a:solidFill>
              </a:rPr>
              <a:t>Owned by</a:t>
            </a:r>
            <a:r>
              <a:rPr lang="en-GB" sz="2000"/>
              <a:t> </a:t>
            </a:r>
            <a:r>
              <a:rPr lang="en-GB" sz="2000" b="1">
                <a:solidFill>
                  <a:srgbClr val="37833B"/>
                </a:solidFill>
              </a:rPr>
              <a:t>48 member countries</a:t>
            </a:r>
          </a:p>
          <a:p>
            <a:pPr marL="342900" indent="-342900">
              <a:buClr>
                <a:srgbClr val="37833B"/>
              </a:buClr>
              <a:buFont typeface="Arial" panose="020B0604020202020204" pitchFamily="34" charset="0"/>
              <a:buChar char="●"/>
            </a:pPr>
            <a:r>
              <a:rPr lang="en-GB" sz="2000" b="1">
                <a:solidFill>
                  <a:srgbClr val="37833B"/>
                </a:solidFill>
              </a:rPr>
              <a:t>400 staff worldwide </a:t>
            </a:r>
            <a:r>
              <a:rPr lang="en-GB" sz="2000">
                <a:solidFill>
                  <a:srgbClr val="000000"/>
                </a:solidFill>
              </a:rPr>
              <a:t>in 21 locations</a:t>
            </a:r>
          </a:p>
          <a:p>
            <a:pPr marL="342900" indent="-342900">
              <a:buClr>
                <a:srgbClr val="37833B"/>
              </a:buClr>
              <a:buFont typeface="Arial" panose="020B0604020202020204" pitchFamily="34" charset="0"/>
              <a:buChar char="●"/>
            </a:pPr>
            <a:r>
              <a:rPr lang="en-GB" sz="2000">
                <a:solidFill>
                  <a:srgbClr val="000000"/>
                </a:solidFill>
              </a:rPr>
              <a:t>Annual turn-over</a:t>
            </a:r>
            <a:r>
              <a:rPr lang="en-GB" sz="2000"/>
              <a:t> </a:t>
            </a:r>
            <a:r>
              <a:rPr lang="en-GB" sz="2000" b="1">
                <a:solidFill>
                  <a:srgbClr val="37833B"/>
                </a:solidFill>
              </a:rPr>
              <a:t>£33m </a:t>
            </a:r>
            <a:r>
              <a:rPr lang="en-GB" sz="2000">
                <a:solidFill>
                  <a:srgbClr val="000000"/>
                </a:solidFill>
              </a:rPr>
              <a:t>(2017)</a:t>
            </a:r>
          </a:p>
          <a:p>
            <a:pPr marL="342900" indent="-342900">
              <a:buClr>
                <a:srgbClr val="37833B"/>
              </a:buClr>
              <a:buFont typeface="Arial" panose="020B0604020202020204" pitchFamily="34" charset="0"/>
              <a:buChar char="●"/>
            </a:pPr>
            <a:r>
              <a:rPr lang="en-GB" sz="2000">
                <a:solidFill>
                  <a:srgbClr val="000000"/>
                </a:solidFill>
              </a:rPr>
              <a:t>Compliant with requirements for</a:t>
            </a:r>
            <a:r>
              <a:rPr lang="en-GB" sz="2000"/>
              <a:t> </a:t>
            </a:r>
            <a:r>
              <a:rPr lang="en-GB" sz="2000" b="1">
                <a:solidFill>
                  <a:srgbClr val="37833B"/>
                </a:solidFill>
              </a:rPr>
              <a:t>Joint</a:t>
            </a:r>
            <a:r>
              <a:rPr lang="en-GB" sz="2000" b="1">
                <a:solidFill>
                  <a:schemeClr val="bg2"/>
                </a:solidFill>
              </a:rPr>
              <a:t> </a:t>
            </a:r>
            <a:r>
              <a:rPr lang="en-GB" sz="2000" b="1">
                <a:solidFill>
                  <a:srgbClr val="37833B"/>
                </a:solidFill>
              </a:rPr>
              <a:t>Management</a:t>
            </a:r>
            <a:r>
              <a:rPr lang="en-GB" sz="2000">
                <a:solidFill>
                  <a:srgbClr val="37833B"/>
                </a:solidFill>
              </a:rPr>
              <a:t> </a:t>
            </a:r>
            <a:r>
              <a:rPr lang="en-GB" sz="2000">
                <a:solidFill>
                  <a:srgbClr val="000000"/>
                </a:solidFill>
              </a:rPr>
              <a:t>of strategic EC programmes, following successful 4-pillar audit in 2011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419871" y="450850"/>
            <a:ext cx="2400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/>
              <a:t>CABI in Brief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-12184"/>
            <a:ext cx="3132138" cy="614205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690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 Count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oup 128"/>
          <p:cNvGrpSpPr/>
          <p:nvPr userDrawn="1"/>
        </p:nvGrpSpPr>
        <p:grpSpPr>
          <a:xfrm>
            <a:off x="174563" y="1700808"/>
            <a:ext cx="8776649" cy="479088"/>
            <a:chOff x="165983" y="2119290"/>
            <a:chExt cx="8776649" cy="479088"/>
          </a:xfrm>
        </p:grpSpPr>
        <p:pic>
          <p:nvPicPr>
            <p:cNvPr id="84" name="Picture 8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83" y="2119970"/>
              <a:ext cx="785006" cy="472334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7924" y="2119970"/>
              <a:ext cx="785006" cy="472334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9865" y="2119290"/>
              <a:ext cx="785006" cy="472334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1806" y="2119292"/>
              <a:ext cx="785006" cy="472334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3747" y="2119292"/>
              <a:ext cx="785006" cy="472334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5688" y="2119292"/>
              <a:ext cx="785006" cy="472334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7626" y="2126044"/>
              <a:ext cx="785006" cy="472334"/>
            </a:xfrm>
            <a:prstGeom prst="rect">
              <a:avLst/>
            </a:prstGeom>
          </p:spPr>
        </p:pic>
      </p:grpSp>
      <p:grpSp>
        <p:nvGrpSpPr>
          <p:cNvPr id="130" name="Group 129"/>
          <p:cNvGrpSpPr/>
          <p:nvPr userDrawn="1"/>
        </p:nvGrpSpPr>
        <p:grpSpPr>
          <a:xfrm>
            <a:off x="170010" y="2494049"/>
            <a:ext cx="8803980" cy="477944"/>
            <a:chOff x="161430" y="2961742"/>
            <a:chExt cx="8803980" cy="477944"/>
          </a:xfrm>
        </p:grpSpPr>
        <p:pic>
          <p:nvPicPr>
            <p:cNvPr id="92" name="Picture 91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430" y="2965398"/>
              <a:ext cx="785006" cy="472334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7926" y="2965398"/>
              <a:ext cx="785006" cy="472334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422" y="2965398"/>
              <a:ext cx="785006" cy="472334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0918" y="2967352"/>
              <a:ext cx="785006" cy="472334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6592" y="2961742"/>
              <a:ext cx="783573" cy="472334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3910" y="2967352"/>
              <a:ext cx="785006" cy="472334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404" y="2961742"/>
              <a:ext cx="785006" cy="472334"/>
            </a:xfrm>
            <a:prstGeom prst="rect">
              <a:avLst/>
            </a:prstGeom>
          </p:spPr>
        </p:pic>
      </p:grpSp>
      <p:grpSp>
        <p:nvGrpSpPr>
          <p:cNvPr id="131" name="Group 130"/>
          <p:cNvGrpSpPr/>
          <p:nvPr userDrawn="1"/>
        </p:nvGrpSpPr>
        <p:grpSpPr>
          <a:xfrm>
            <a:off x="170010" y="3286146"/>
            <a:ext cx="8781202" cy="472334"/>
            <a:chOff x="161430" y="3789825"/>
            <a:chExt cx="8781202" cy="472334"/>
          </a:xfrm>
        </p:grpSpPr>
        <p:pic>
          <p:nvPicPr>
            <p:cNvPr id="99" name="Picture 98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430" y="3789825"/>
              <a:ext cx="785006" cy="472334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129" y="3789825"/>
              <a:ext cx="785006" cy="472334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28" y="3789825"/>
              <a:ext cx="785006" cy="472334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9527" y="3789825"/>
              <a:ext cx="785006" cy="472334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226" y="3789825"/>
              <a:ext cx="785006" cy="472334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925" y="3789825"/>
              <a:ext cx="785006" cy="472334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7626" y="3789825"/>
              <a:ext cx="785006" cy="472334"/>
            </a:xfrm>
            <a:prstGeom prst="rect">
              <a:avLst/>
            </a:prstGeom>
          </p:spPr>
        </p:pic>
      </p:grpSp>
      <p:grpSp>
        <p:nvGrpSpPr>
          <p:cNvPr id="132" name="Group 131"/>
          <p:cNvGrpSpPr/>
          <p:nvPr userDrawn="1"/>
        </p:nvGrpSpPr>
        <p:grpSpPr>
          <a:xfrm>
            <a:off x="175779" y="4072633"/>
            <a:ext cx="8775433" cy="472334"/>
            <a:chOff x="167199" y="4624342"/>
            <a:chExt cx="8775433" cy="472334"/>
          </a:xfrm>
        </p:grpSpPr>
        <p:pic>
          <p:nvPicPr>
            <p:cNvPr id="106" name="Picture 105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99" y="4624342"/>
              <a:ext cx="785006" cy="472334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937" y="4624342"/>
              <a:ext cx="785006" cy="472334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675" y="4624342"/>
              <a:ext cx="785006" cy="472334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2413" y="4624342"/>
              <a:ext cx="785006" cy="472334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151" y="4624342"/>
              <a:ext cx="785006" cy="472334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5889" y="4624342"/>
              <a:ext cx="785006" cy="472334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7626" y="4624342"/>
              <a:ext cx="785006" cy="472334"/>
            </a:xfrm>
            <a:prstGeom prst="rect">
              <a:avLst/>
            </a:prstGeom>
          </p:spPr>
        </p:pic>
      </p:grpSp>
      <p:grpSp>
        <p:nvGrpSpPr>
          <p:cNvPr id="133" name="Group 132"/>
          <p:cNvGrpSpPr/>
          <p:nvPr userDrawn="1"/>
        </p:nvGrpSpPr>
        <p:grpSpPr>
          <a:xfrm>
            <a:off x="175779" y="4859121"/>
            <a:ext cx="8775433" cy="472334"/>
            <a:chOff x="167199" y="5403687"/>
            <a:chExt cx="8775433" cy="472334"/>
          </a:xfrm>
        </p:grpSpPr>
        <p:pic>
          <p:nvPicPr>
            <p:cNvPr id="113" name="Picture 112"/>
            <p:cNvPicPr>
              <a:picLocks noChangeAspect="1"/>
            </p:cNvPicPr>
            <p:nvPr userDrawn="1"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99" y="5403687"/>
              <a:ext cx="785006" cy="472334"/>
            </a:xfrm>
            <a:prstGeom prst="rect">
              <a:avLst/>
            </a:prstGeom>
          </p:spPr>
        </p:pic>
        <p:pic>
          <p:nvPicPr>
            <p:cNvPr id="114" name="Picture 113"/>
            <p:cNvPicPr>
              <a:picLocks noChangeAspect="1"/>
            </p:cNvPicPr>
            <p:nvPr userDrawn="1"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046" y="5403687"/>
              <a:ext cx="778353" cy="472334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 userDrawn="1"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675" y="5403687"/>
              <a:ext cx="785006" cy="472334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 userDrawn="1"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9087" y="5403687"/>
              <a:ext cx="785006" cy="472334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 userDrawn="1"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934" y="5403687"/>
              <a:ext cx="785006" cy="472334"/>
            </a:xfrm>
            <a:prstGeom prst="rect">
              <a:avLst/>
            </a:prstGeom>
          </p:spPr>
        </p:pic>
        <p:pic>
          <p:nvPicPr>
            <p:cNvPr id="118" name="Picture 117"/>
            <p:cNvPicPr>
              <a:picLocks noChangeAspect="1"/>
            </p:cNvPicPr>
            <p:nvPr userDrawn="1"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781" y="5403687"/>
              <a:ext cx="785006" cy="472334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 userDrawn="1"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7626" y="5403687"/>
              <a:ext cx="785006" cy="472334"/>
            </a:xfrm>
            <a:prstGeom prst="rect">
              <a:avLst/>
            </a:prstGeom>
          </p:spPr>
        </p:pic>
      </p:grpSp>
      <p:grpSp>
        <p:nvGrpSpPr>
          <p:cNvPr id="128" name="Group 127"/>
          <p:cNvGrpSpPr/>
          <p:nvPr userDrawn="1"/>
        </p:nvGrpSpPr>
        <p:grpSpPr>
          <a:xfrm>
            <a:off x="174563" y="909807"/>
            <a:ext cx="8776649" cy="476848"/>
            <a:chOff x="165983" y="1396658"/>
            <a:chExt cx="8776649" cy="476848"/>
          </a:xfrm>
        </p:grpSpPr>
        <p:pic>
          <p:nvPicPr>
            <p:cNvPr id="75" name="Picture 74"/>
            <p:cNvPicPr>
              <a:picLocks noChangeAspect="1"/>
            </p:cNvPicPr>
            <p:nvPr userDrawn="1"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7924" y="1401172"/>
              <a:ext cx="785006" cy="472334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 userDrawn="1"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9865" y="1401172"/>
              <a:ext cx="785006" cy="472334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 userDrawn="1"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1806" y="1401172"/>
              <a:ext cx="785006" cy="472334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 userDrawn="1"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3747" y="1401172"/>
              <a:ext cx="785006" cy="472334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 userDrawn="1"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5688" y="1401172"/>
              <a:ext cx="785006" cy="472334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 userDrawn="1"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7626" y="1396658"/>
              <a:ext cx="785006" cy="472334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 userDrawn="1"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83" y="1401172"/>
              <a:ext cx="785006" cy="472334"/>
            </a:xfrm>
            <a:prstGeom prst="rect">
              <a:avLst/>
            </a:prstGeom>
          </p:spPr>
        </p:pic>
      </p:grpSp>
      <p:grpSp>
        <p:nvGrpSpPr>
          <p:cNvPr id="140" name="Group 139"/>
          <p:cNvGrpSpPr/>
          <p:nvPr userDrawn="1"/>
        </p:nvGrpSpPr>
        <p:grpSpPr>
          <a:xfrm>
            <a:off x="165236" y="111662"/>
            <a:ext cx="8781423" cy="483992"/>
            <a:chOff x="165236" y="111662"/>
            <a:chExt cx="8781423" cy="483992"/>
          </a:xfrm>
        </p:grpSpPr>
        <p:pic>
          <p:nvPicPr>
            <p:cNvPr id="67" name="Picture 66"/>
            <p:cNvPicPr>
              <a:picLocks noChangeAspect="1"/>
            </p:cNvPicPr>
            <p:nvPr userDrawn="1"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236" y="111662"/>
              <a:ext cx="785006" cy="472334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 userDrawn="1"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642" y="112931"/>
              <a:ext cx="785006" cy="472334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 userDrawn="1"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9157" y="123320"/>
              <a:ext cx="778353" cy="472334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 userDrawn="1"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553" y="123320"/>
              <a:ext cx="785006" cy="472334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 userDrawn="1"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8602" y="118235"/>
              <a:ext cx="785006" cy="472334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 userDrawn="1"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1653" y="123320"/>
              <a:ext cx="785006" cy="472334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 userDrawn="1"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9255" y="112931"/>
              <a:ext cx="785006" cy="472334"/>
            </a:xfrm>
            <a:prstGeom prst="rect">
              <a:avLst/>
            </a:prstGeom>
          </p:spPr>
        </p:pic>
      </p:grpSp>
      <p:sp>
        <p:nvSpPr>
          <p:cNvPr id="135" name="TextBox 134"/>
          <p:cNvSpPr txBox="1"/>
          <p:nvPr userDrawn="1"/>
        </p:nvSpPr>
        <p:spPr>
          <a:xfrm>
            <a:off x="165236" y="5517232"/>
            <a:ext cx="3978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/>
              <a:t>our</a:t>
            </a:r>
            <a:r>
              <a:rPr lang="en-GB" sz="2800" b="1" baseline="0"/>
              <a:t> member countries</a:t>
            </a:r>
            <a:endParaRPr lang="en-GB" sz="2800" b="1"/>
          </a:p>
        </p:txBody>
      </p:sp>
      <p:grpSp>
        <p:nvGrpSpPr>
          <p:cNvPr id="148" name="Group 147"/>
          <p:cNvGrpSpPr/>
          <p:nvPr userDrawn="1"/>
        </p:nvGrpSpPr>
        <p:grpSpPr>
          <a:xfrm>
            <a:off x="165237" y="647374"/>
            <a:ext cx="8781422" cy="215444"/>
            <a:chOff x="165237" y="647374"/>
            <a:chExt cx="8781422" cy="215444"/>
          </a:xfrm>
        </p:grpSpPr>
        <p:sp>
          <p:nvSpPr>
            <p:cNvPr id="141" name="TextBox 140"/>
            <p:cNvSpPr txBox="1"/>
            <p:nvPr userDrawn="1"/>
          </p:nvSpPr>
          <p:spPr>
            <a:xfrm>
              <a:off x="165237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Afghanistan</a:t>
              </a:r>
            </a:p>
          </p:txBody>
        </p:sp>
        <p:sp>
          <p:nvSpPr>
            <p:cNvPr id="142" name="TextBox 141"/>
            <p:cNvSpPr txBox="1"/>
            <p:nvPr userDrawn="1"/>
          </p:nvSpPr>
          <p:spPr>
            <a:xfrm>
              <a:off x="1497973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Anguilla</a:t>
              </a:r>
            </a:p>
          </p:txBody>
        </p:sp>
        <p:sp>
          <p:nvSpPr>
            <p:cNvPr id="143" name="TextBox 142"/>
            <p:cNvSpPr txBox="1"/>
            <p:nvPr userDrawn="1"/>
          </p:nvSpPr>
          <p:spPr>
            <a:xfrm>
              <a:off x="2830709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Australia</a:t>
              </a:r>
            </a:p>
          </p:txBody>
        </p:sp>
        <p:sp>
          <p:nvSpPr>
            <p:cNvPr id="144" name="TextBox 143"/>
            <p:cNvSpPr txBox="1"/>
            <p:nvPr userDrawn="1"/>
          </p:nvSpPr>
          <p:spPr>
            <a:xfrm>
              <a:off x="4163445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Bahamas</a:t>
              </a:r>
            </a:p>
          </p:txBody>
        </p:sp>
        <p:sp>
          <p:nvSpPr>
            <p:cNvPr id="145" name="TextBox 144"/>
            <p:cNvSpPr txBox="1"/>
            <p:nvPr userDrawn="1"/>
          </p:nvSpPr>
          <p:spPr>
            <a:xfrm>
              <a:off x="5496181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Bangladesh</a:t>
              </a:r>
            </a:p>
          </p:txBody>
        </p:sp>
        <p:sp>
          <p:nvSpPr>
            <p:cNvPr id="146" name="TextBox 145"/>
            <p:cNvSpPr txBox="1"/>
            <p:nvPr userDrawn="1"/>
          </p:nvSpPr>
          <p:spPr>
            <a:xfrm>
              <a:off x="6828917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Barbados</a:t>
              </a:r>
            </a:p>
          </p:txBody>
        </p:sp>
        <p:sp>
          <p:nvSpPr>
            <p:cNvPr id="147" name="TextBox 146"/>
            <p:cNvSpPr txBox="1"/>
            <p:nvPr userDrawn="1"/>
          </p:nvSpPr>
          <p:spPr>
            <a:xfrm>
              <a:off x="8161653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Bermuda</a:t>
              </a:r>
            </a:p>
          </p:txBody>
        </p:sp>
      </p:grpSp>
      <p:grpSp>
        <p:nvGrpSpPr>
          <p:cNvPr id="149" name="Group 148"/>
          <p:cNvGrpSpPr/>
          <p:nvPr userDrawn="1"/>
        </p:nvGrpSpPr>
        <p:grpSpPr>
          <a:xfrm>
            <a:off x="165236" y="1441544"/>
            <a:ext cx="8781422" cy="215444"/>
            <a:chOff x="165237" y="647374"/>
            <a:chExt cx="8781422" cy="215444"/>
          </a:xfrm>
        </p:grpSpPr>
        <p:sp>
          <p:nvSpPr>
            <p:cNvPr id="150" name="TextBox 149"/>
            <p:cNvSpPr txBox="1"/>
            <p:nvPr userDrawn="1"/>
          </p:nvSpPr>
          <p:spPr>
            <a:xfrm>
              <a:off x="165237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Botswana</a:t>
              </a:r>
            </a:p>
          </p:txBody>
        </p:sp>
        <p:sp>
          <p:nvSpPr>
            <p:cNvPr id="151" name="TextBox 150"/>
            <p:cNvSpPr txBox="1"/>
            <p:nvPr userDrawn="1"/>
          </p:nvSpPr>
          <p:spPr>
            <a:xfrm>
              <a:off x="1296893" y="647374"/>
              <a:ext cx="12018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British Virgin Islands</a:t>
              </a:r>
            </a:p>
          </p:txBody>
        </p:sp>
        <p:sp>
          <p:nvSpPr>
            <p:cNvPr id="152" name="TextBox 151"/>
            <p:cNvSpPr txBox="1"/>
            <p:nvPr userDrawn="1"/>
          </p:nvSpPr>
          <p:spPr>
            <a:xfrm>
              <a:off x="2671943" y="647374"/>
              <a:ext cx="112553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Brunei Darussalam</a:t>
              </a:r>
            </a:p>
          </p:txBody>
        </p:sp>
        <p:sp>
          <p:nvSpPr>
            <p:cNvPr id="153" name="TextBox 152"/>
            <p:cNvSpPr txBox="1"/>
            <p:nvPr userDrawn="1"/>
          </p:nvSpPr>
          <p:spPr>
            <a:xfrm>
              <a:off x="4163445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Burundi</a:t>
              </a:r>
            </a:p>
          </p:txBody>
        </p:sp>
        <p:sp>
          <p:nvSpPr>
            <p:cNvPr id="154" name="TextBox 153"/>
            <p:cNvSpPr txBox="1"/>
            <p:nvPr userDrawn="1"/>
          </p:nvSpPr>
          <p:spPr>
            <a:xfrm>
              <a:off x="5496181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Canada</a:t>
              </a:r>
            </a:p>
          </p:txBody>
        </p:sp>
        <p:sp>
          <p:nvSpPr>
            <p:cNvPr id="155" name="TextBox 154"/>
            <p:cNvSpPr txBox="1"/>
            <p:nvPr userDrawn="1"/>
          </p:nvSpPr>
          <p:spPr>
            <a:xfrm>
              <a:off x="6828917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Chile</a:t>
              </a:r>
            </a:p>
          </p:txBody>
        </p:sp>
        <p:sp>
          <p:nvSpPr>
            <p:cNvPr id="156" name="TextBox 155"/>
            <p:cNvSpPr txBox="1"/>
            <p:nvPr userDrawn="1"/>
          </p:nvSpPr>
          <p:spPr>
            <a:xfrm>
              <a:off x="8161653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China</a:t>
              </a:r>
            </a:p>
          </p:txBody>
        </p:sp>
      </p:grpSp>
      <p:grpSp>
        <p:nvGrpSpPr>
          <p:cNvPr id="157" name="Group 156"/>
          <p:cNvGrpSpPr/>
          <p:nvPr userDrawn="1"/>
        </p:nvGrpSpPr>
        <p:grpSpPr>
          <a:xfrm>
            <a:off x="165236" y="2219727"/>
            <a:ext cx="8781422" cy="215444"/>
            <a:chOff x="165237" y="647374"/>
            <a:chExt cx="8781422" cy="215444"/>
          </a:xfrm>
        </p:grpSpPr>
        <p:sp>
          <p:nvSpPr>
            <p:cNvPr id="158" name="TextBox 157"/>
            <p:cNvSpPr txBox="1"/>
            <p:nvPr userDrawn="1"/>
          </p:nvSpPr>
          <p:spPr>
            <a:xfrm>
              <a:off x="165237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Colombia</a:t>
              </a:r>
            </a:p>
          </p:txBody>
        </p:sp>
        <p:sp>
          <p:nvSpPr>
            <p:cNvPr id="159" name="TextBox 158"/>
            <p:cNvSpPr txBox="1"/>
            <p:nvPr userDrawn="1"/>
          </p:nvSpPr>
          <p:spPr>
            <a:xfrm>
              <a:off x="1296893" y="647374"/>
              <a:ext cx="12018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Cote d’Ivoire</a:t>
              </a:r>
            </a:p>
          </p:txBody>
        </p:sp>
        <p:sp>
          <p:nvSpPr>
            <p:cNvPr id="160" name="TextBox 159"/>
            <p:cNvSpPr txBox="1"/>
            <p:nvPr userDrawn="1"/>
          </p:nvSpPr>
          <p:spPr>
            <a:xfrm>
              <a:off x="2671943" y="647374"/>
              <a:ext cx="112553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Cyprus</a:t>
              </a:r>
            </a:p>
          </p:txBody>
        </p:sp>
        <p:sp>
          <p:nvSpPr>
            <p:cNvPr id="161" name="TextBox 160"/>
            <p:cNvSpPr txBox="1"/>
            <p:nvPr userDrawn="1"/>
          </p:nvSpPr>
          <p:spPr>
            <a:xfrm>
              <a:off x="4163445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DPR Korea</a:t>
              </a:r>
            </a:p>
          </p:txBody>
        </p:sp>
        <p:sp>
          <p:nvSpPr>
            <p:cNvPr id="162" name="TextBox 161"/>
            <p:cNvSpPr txBox="1"/>
            <p:nvPr userDrawn="1"/>
          </p:nvSpPr>
          <p:spPr>
            <a:xfrm>
              <a:off x="5496181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Gambia</a:t>
              </a:r>
            </a:p>
          </p:txBody>
        </p:sp>
        <p:sp>
          <p:nvSpPr>
            <p:cNvPr id="163" name="TextBox 162"/>
            <p:cNvSpPr txBox="1"/>
            <p:nvPr userDrawn="1"/>
          </p:nvSpPr>
          <p:spPr>
            <a:xfrm>
              <a:off x="6828917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Ghana</a:t>
              </a:r>
            </a:p>
          </p:txBody>
        </p:sp>
        <p:sp>
          <p:nvSpPr>
            <p:cNvPr id="164" name="TextBox 163"/>
            <p:cNvSpPr txBox="1"/>
            <p:nvPr userDrawn="1"/>
          </p:nvSpPr>
          <p:spPr>
            <a:xfrm>
              <a:off x="8161653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Grenada</a:t>
              </a:r>
            </a:p>
          </p:txBody>
        </p:sp>
      </p:grpSp>
      <p:grpSp>
        <p:nvGrpSpPr>
          <p:cNvPr id="165" name="Group 164"/>
          <p:cNvGrpSpPr/>
          <p:nvPr userDrawn="1"/>
        </p:nvGrpSpPr>
        <p:grpSpPr>
          <a:xfrm>
            <a:off x="164008" y="3023467"/>
            <a:ext cx="8781422" cy="215444"/>
            <a:chOff x="165237" y="647374"/>
            <a:chExt cx="8781422" cy="215444"/>
          </a:xfrm>
        </p:grpSpPr>
        <p:sp>
          <p:nvSpPr>
            <p:cNvPr id="166" name="TextBox 165"/>
            <p:cNvSpPr txBox="1"/>
            <p:nvPr userDrawn="1"/>
          </p:nvSpPr>
          <p:spPr>
            <a:xfrm>
              <a:off x="165237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Guyana</a:t>
              </a:r>
            </a:p>
          </p:txBody>
        </p:sp>
        <p:sp>
          <p:nvSpPr>
            <p:cNvPr id="167" name="TextBox 166"/>
            <p:cNvSpPr txBox="1"/>
            <p:nvPr userDrawn="1"/>
          </p:nvSpPr>
          <p:spPr>
            <a:xfrm>
              <a:off x="1296893" y="647374"/>
              <a:ext cx="12018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India</a:t>
              </a:r>
            </a:p>
          </p:txBody>
        </p:sp>
        <p:sp>
          <p:nvSpPr>
            <p:cNvPr id="168" name="TextBox 167"/>
            <p:cNvSpPr txBox="1"/>
            <p:nvPr userDrawn="1"/>
          </p:nvSpPr>
          <p:spPr>
            <a:xfrm>
              <a:off x="2671943" y="647374"/>
              <a:ext cx="112553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Jamaica</a:t>
              </a:r>
            </a:p>
          </p:txBody>
        </p:sp>
        <p:sp>
          <p:nvSpPr>
            <p:cNvPr id="169" name="TextBox 168"/>
            <p:cNvSpPr txBox="1"/>
            <p:nvPr userDrawn="1"/>
          </p:nvSpPr>
          <p:spPr>
            <a:xfrm>
              <a:off x="4163445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Kenya</a:t>
              </a:r>
            </a:p>
          </p:txBody>
        </p:sp>
        <p:sp>
          <p:nvSpPr>
            <p:cNvPr id="170" name="TextBox 169"/>
            <p:cNvSpPr txBox="1"/>
            <p:nvPr userDrawn="1"/>
          </p:nvSpPr>
          <p:spPr>
            <a:xfrm>
              <a:off x="5496181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Malawi</a:t>
              </a:r>
            </a:p>
          </p:txBody>
        </p:sp>
        <p:sp>
          <p:nvSpPr>
            <p:cNvPr id="171" name="TextBox 170"/>
            <p:cNvSpPr txBox="1"/>
            <p:nvPr userDrawn="1"/>
          </p:nvSpPr>
          <p:spPr>
            <a:xfrm>
              <a:off x="6828917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Malaysia</a:t>
              </a:r>
            </a:p>
          </p:txBody>
        </p:sp>
        <p:sp>
          <p:nvSpPr>
            <p:cNvPr id="172" name="TextBox 171"/>
            <p:cNvSpPr txBox="1"/>
            <p:nvPr userDrawn="1"/>
          </p:nvSpPr>
          <p:spPr>
            <a:xfrm>
              <a:off x="8161653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Mauritius</a:t>
              </a:r>
            </a:p>
          </p:txBody>
        </p:sp>
      </p:grpSp>
      <p:grpSp>
        <p:nvGrpSpPr>
          <p:cNvPr id="173" name="Group 172"/>
          <p:cNvGrpSpPr/>
          <p:nvPr userDrawn="1"/>
        </p:nvGrpSpPr>
        <p:grpSpPr>
          <a:xfrm>
            <a:off x="164008" y="3789061"/>
            <a:ext cx="8781422" cy="219735"/>
            <a:chOff x="165237" y="643083"/>
            <a:chExt cx="8781422" cy="219735"/>
          </a:xfrm>
        </p:grpSpPr>
        <p:sp>
          <p:nvSpPr>
            <p:cNvPr id="174" name="TextBox 173"/>
            <p:cNvSpPr txBox="1"/>
            <p:nvPr userDrawn="1"/>
          </p:nvSpPr>
          <p:spPr>
            <a:xfrm>
              <a:off x="165237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Montserrat</a:t>
              </a:r>
            </a:p>
          </p:txBody>
        </p:sp>
        <p:sp>
          <p:nvSpPr>
            <p:cNvPr id="175" name="TextBox 174"/>
            <p:cNvSpPr txBox="1"/>
            <p:nvPr userDrawn="1"/>
          </p:nvSpPr>
          <p:spPr>
            <a:xfrm>
              <a:off x="1296893" y="647374"/>
              <a:ext cx="12018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Myanmar</a:t>
              </a:r>
            </a:p>
          </p:txBody>
        </p:sp>
        <p:sp>
          <p:nvSpPr>
            <p:cNvPr id="176" name="TextBox 175"/>
            <p:cNvSpPr txBox="1"/>
            <p:nvPr userDrawn="1"/>
          </p:nvSpPr>
          <p:spPr>
            <a:xfrm>
              <a:off x="2671943" y="647374"/>
              <a:ext cx="112553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Nigeria</a:t>
              </a:r>
            </a:p>
          </p:txBody>
        </p:sp>
        <p:sp>
          <p:nvSpPr>
            <p:cNvPr id="177" name="TextBox 176"/>
            <p:cNvSpPr txBox="1"/>
            <p:nvPr userDrawn="1"/>
          </p:nvSpPr>
          <p:spPr>
            <a:xfrm>
              <a:off x="4163445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Pakistan</a:t>
              </a:r>
            </a:p>
          </p:txBody>
        </p:sp>
        <p:sp>
          <p:nvSpPr>
            <p:cNvPr id="178" name="TextBox 177"/>
            <p:cNvSpPr txBox="1"/>
            <p:nvPr userDrawn="1"/>
          </p:nvSpPr>
          <p:spPr>
            <a:xfrm>
              <a:off x="5342048" y="643083"/>
              <a:ext cx="10932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Papua New Guinea</a:t>
              </a:r>
            </a:p>
          </p:txBody>
        </p:sp>
        <p:sp>
          <p:nvSpPr>
            <p:cNvPr id="179" name="TextBox 178"/>
            <p:cNvSpPr txBox="1"/>
            <p:nvPr userDrawn="1"/>
          </p:nvSpPr>
          <p:spPr>
            <a:xfrm>
              <a:off x="6828917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Philippines</a:t>
              </a:r>
            </a:p>
          </p:txBody>
        </p:sp>
        <p:sp>
          <p:nvSpPr>
            <p:cNvPr id="180" name="TextBox 179"/>
            <p:cNvSpPr txBox="1"/>
            <p:nvPr userDrawn="1"/>
          </p:nvSpPr>
          <p:spPr>
            <a:xfrm>
              <a:off x="8161653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Rwanda</a:t>
              </a:r>
            </a:p>
          </p:txBody>
        </p:sp>
      </p:grpSp>
      <p:grpSp>
        <p:nvGrpSpPr>
          <p:cNvPr id="181" name="Group 180"/>
          <p:cNvGrpSpPr/>
          <p:nvPr userDrawn="1"/>
        </p:nvGrpSpPr>
        <p:grpSpPr>
          <a:xfrm>
            <a:off x="164008" y="4592176"/>
            <a:ext cx="8781422" cy="219735"/>
            <a:chOff x="165237" y="643083"/>
            <a:chExt cx="8781422" cy="219735"/>
          </a:xfrm>
        </p:grpSpPr>
        <p:sp>
          <p:nvSpPr>
            <p:cNvPr id="182" name="TextBox 181"/>
            <p:cNvSpPr txBox="1"/>
            <p:nvPr userDrawn="1"/>
          </p:nvSpPr>
          <p:spPr>
            <a:xfrm>
              <a:off x="165237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Sierra Leone</a:t>
              </a:r>
            </a:p>
          </p:txBody>
        </p:sp>
        <p:sp>
          <p:nvSpPr>
            <p:cNvPr id="183" name="TextBox 182"/>
            <p:cNvSpPr txBox="1"/>
            <p:nvPr userDrawn="1"/>
          </p:nvSpPr>
          <p:spPr>
            <a:xfrm>
              <a:off x="1296893" y="647374"/>
              <a:ext cx="12018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Solomon Islands</a:t>
              </a:r>
            </a:p>
          </p:txBody>
        </p:sp>
        <p:sp>
          <p:nvSpPr>
            <p:cNvPr id="184" name="TextBox 183"/>
            <p:cNvSpPr txBox="1"/>
            <p:nvPr userDrawn="1"/>
          </p:nvSpPr>
          <p:spPr>
            <a:xfrm>
              <a:off x="2671943" y="647374"/>
              <a:ext cx="112553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South Africa</a:t>
              </a:r>
            </a:p>
          </p:txBody>
        </p:sp>
        <p:sp>
          <p:nvSpPr>
            <p:cNvPr id="185" name="TextBox 184"/>
            <p:cNvSpPr txBox="1"/>
            <p:nvPr userDrawn="1"/>
          </p:nvSpPr>
          <p:spPr>
            <a:xfrm>
              <a:off x="4163445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Sri Lanka </a:t>
              </a:r>
            </a:p>
          </p:txBody>
        </p:sp>
        <p:sp>
          <p:nvSpPr>
            <p:cNvPr id="186" name="TextBox 185"/>
            <p:cNvSpPr txBox="1"/>
            <p:nvPr userDrawn="1"/>
          </p:nvSpPr>
          <p:spPr>
            <a:xfrm>
              <a:off x="5342048" y="643083"/>
              <a:ext cx="10932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St Helena*</a:t>
              </a:r>
            </a:p>
          </p:txBody>
        </p:sp>
        <p:sp>
          <p:nvSpPr>
            <p:cNvPr id="187" name="TextBox 186"/>
            <p:cNvSpPr txBox="1"/>
            <p:nvPr userDrawn="1"/>
          </p:nvSpPr>
          <p:spPr>
            <a:xfrm>
              <a:off x="6828917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Switzerland</a:t>
              </a:r>
            </a:p>
          </p:txBody>
        </p:sp>
        <p:sp>
          <p:nvSpPr>
            <p:cNvPr id="188" name="TextBox 187"/>
            <p:cNvSpPr txBox="1"/>
            <p:nvPr userDrawn="1"/>
          </p:nvSpPr>
          <p:spPr>
            <a:xfrm>
              <a:off x="8161653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Tanzania</a:t>
              </a:r>
            </a:p>
          </p:txBody>
        </p:sp>
      </p:grpSp>
      <p:grpSp>
        <p:nvGrpSpPr>
          <p:cNvPr id="189" name="Group 188"/>
          <p:cNvGrpSpPr/>
          <p:nvPr userDrawn="1"/>
        </p:nvGrpSpPr>
        <p:grpSpPr>
          <a:xfrm>
            <a:off x="24521" y="5358249"/>
            <a:ext cx="8949469" cy="219881"/>
            <a:chOff x="-2810" y="642937"/>
            <a:chExt cx="8949469" cy="219881"/>
          </a:xfrm>
        </p:grpSpPr>
        <p:sp>
          <p:nvSpPr>
            <p:cNvPr id="190" name="TextBox 189"/>
            <p:cNvSpPr txBox="1"/>
            <p:nvPr userDrawn="1"/>
          </p:nvSpPr>
          <p:spPr>
            <a:xfrm>
              <a:off x="-2810" y="647374"/>
              <a:ext cx="108509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The Netherlands</a:t>
              </a:r>
            </a:p>
          </p:txBody>
        </p:sp>
        <p:sp>
          <p:nvSpPr>
            <p:cNvPr id="191" name="TextBox 190"/>
            <p:cNvSpPr txBox="1"/>
            <p:nvPr userDrawn="1"/>
          </p:nvSpPr>
          <p:spPr>
            <a:xfrm>
              <a:off x="1296893" y="647374"/>
              <a:ext cx="12018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Trinidad &amp; Tobago</a:t>
              </a:r>
            </a:p>
          </p:txBody>
        </p:sp>
        <p:sp>
          <p:nvSpPr>
            <p:cNvPr id="192" name="TextBox 191"/>
            <p:cNvSpPr txBox="1"/>
            <p:nvPr userDrawn="1"/>
          </p:nvSpPr>
          <p:spPr>
            <a:xfrm>
              <a:off x="2671943" y="647374"/>
              <a:ext cx="112553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Uganda</a:t>
              </a:r>
            </a:p>
          </p:txBody>
        </p:sp>
        <p:sp>
          <p:nvSpPr>
            <p:cNvPr id="193" name="TextBox 192"/>
            <p:cNvSpPr txBox="1"/>
            <p:nvPr userDrawn="1"/>
          </p:nvSpPr>
          <p:spPr>
            <a:xfrm>
              <a:off x="4020877" y="642937"/>
              <a:ext cx="10473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United Kingdom</a:t>
              </a:r>
            </a:p>
          </p:txBody>
        </p:sp>
        <p:sp>
          <p:nvSpPr>
            <p:cNvPr id="194" name="TextBox 193"/>
            <p:cNvSpPr txBox="1"/>
            <p:nvPr userDrawn="1"/>
          </p:nvSpPr>
          <p:spPr>
            <a:xfrm>
              <a:off x="5342048" y="643083"/>
              <a:ext cx="10932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Vietnam</a:t>
              </a:r>
            </a:p>
          </p:txBody>
        </p:sp>
        <p:sp>
          <p:nvSpPr>
            <p:cNvPr id="195" name="TextBox 194"/>
            <p:cNvSpPr txBox="1"/>
            <p:nvPr userDrawn="1"/>
          </p:nvSpPr>
          <p:spPr>
            <a:xfrm>
              <a:off x="6828917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Zambia</a:t>
              </a:r>
            </a:p>
          </p:txBody>
        </p:sp>
        <p:sp>
          <p:nvSpPr>
            <p:cNvPr id="196" name="TextBox 195"/>
            <p:cNvSpPr txBox="1"/>
            <p:nvPr userDrawn="1"/>
          </p:nvSpPr>
          <p:spPr>
            <a:xfrm>
              <a:off x="8161653" y="647374"/>
              <a:ext cx="785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/>
                <a:t>Zimbabwe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7077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R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9" y="-27384"/>
            <a:ext cx="9144000" cy="6120680"/>
          </a:xfrm>
          <a:prstGeom prst="rect">
            <a:avLst/>
          </a:prstGeom>
        </p:spPr>
      </p:pic>
      <p:sp>
        <p:nvSpPr>
          <p:cNvPr id="137" name="Rectangle 136"/>
          <p:cNvSpPr/>
          <p:nvPr userDrawn="1"/>
        </p:nvSpPr>
        <p:spPr>
          <a:xfrm>
            <a:off x="86497" y="332656"/>
            <a:ext cx="8971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>
                <a:solidFill>
                  <a:srgbClr val="000000"/>
                </a:solidFill>
              </a:rPr>
              <a:t>Global reach</a:t>
            </a:r>
            <a:r>
              <a:rPr lang="en-GB" sz="2400" b="1" baseline="0">
                <a:solidFill>
                  <a:srgbClr val="000000"/>
                </a:solidFill>
              </a:rPr>
              <a:t> </a:t>
            </a:r>
            <a:r>
              <a:rPr lang="en-GB" sz="2400">
                <a:solidFill>
                  <a:srgbClr val="000000"/>
                </a:solidFill>
              </a:rPr>
              <a:t>We have 480+ staff across 21 locations worldwide</a:t>
            </a:r>
          </a:p>
        </p:txBody>
      </p:sp>
    </p:spTree>
    <p:extLst>
      <p:ext uri="{BB962C8B-B14F-4D97-AF65-F5344CB8AC3E}">
        <p14:creationId xmlns:p14="http://schemas.microsoft.com/office/powerpoint/2010/main" val="4095051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>
                <a:solidFill>
                  <a:srgbClr val="4C4C4C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57200" y="1628800"/>
            <a:ext cx="8229600" cy="4464496"/>
          </a:xfrm>
        </p:spPr>
        <p:txBody>
          <a:bodyPr/>
          <a:lstStyle>
            <a:lvl1pPr marL="177800" indent="-177800">
              <a:buClr>
                <a:srgbClr val="37833B"/>
              </a:buClr>
              <a:defRPr/>
            </a:lvl1pPr>
            <a:lvl2pPr marL="177800" indent="-177800">
              <a:buClr>
                <a:srgbClr val="37833B"/>
              </a:buClr>
              <a:defRPr/>
            </a:lvl2pPr>
            <a:lvl3pPr marL="177800" indent="-177800">
              <a:buClr>
                <a:srgbClr val="37833B"/>
              </a:buClr>
              <a:defRPr/>
            </a:lvl3pPr>
            <a:lvl4pPr marL="177800" indent="-177800">
              <a:buClr>
                <a:srgbClr val="37833B"/>
              </a:buClr>
              <a:defRPr/>
            </a:lvl4pPr>
            <a:lvl5pPr marL="177800" indent="-177800">
              <a:buClr>
                <a:srgbClr val="37833B"/>
              </a:buClr>
              <a:defRPr/>
            </a:lvl5pPr>
            <a:lvl6pPr marL="2286000" indent="0">
              <a:buNone/>
              <a:defRPr/>
            </a:lvl6pPr>
          </a:lstStyle>
          <a:p>
            <a:pPr lvl="0"/>
            <a:r>
              <a:rPr lang="en-US"/>
              <a:t>Edit Master text </a:t>
            </a:r>
            <a:r>
              <a:rPr lang="en-US" err="1"/>
              <a:t>styleSecond</a:t>
            </a:r>
            <a:r>
              <a:rPr lang="en-US"/>
              <a:t>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405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26164"/>
            <a:ext cx="9144000" cy="75632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79511" y="6365826"/>
            <a:ext cx="1949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en-GB" sz="1200" b="1">
                <a:solidFill>
                  <a:schemeClr val="bg1"/>
                </a:solidFill>
              </a:rPr>
              <a:t>KNOWLEDGE FOR LIFE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268" y="6338698"/>
            <a:ext cx="1134356" cy="33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2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81" r:id="rId3"/>
    <p:sldLayoutId id="2147483685" r:id="rId4"/>
    <p:sldLayoutId id="2147483686" r:id="rId5"/>
    <p:sldLayoutId id="2147483688" r:id="rId6"/>
    <p:sldLayoutId id="2147483687" r:id="rId7"/>
    <p:sldLayoutId id="2147483689" r:id="rId8"/>
    <p:sldLayoutId id="2147483682" r:id="rId9"/>
    <p:sldLayoutId id="2147483684" r:id="rId10"/>
    <p:sldLayoutId id="2147483674" r:id="rId11"/>
    <p:sldLayoutId id="2147483680" r:id="rId12"/>
    <p:sldLayoutId id="2147483690" r:id="rId13"/>
    <p:sldLayoutId id="2147483691" r:id="rId14"/>
    <p:sldLayoutId id="2147483683" r:id="rId15"/>
    <p:sldLayoutId id="2147483693" r:id="rId16"/>
    <p:sldLayoutId id="2147483692" r:id="rId17"/>
    <p:sldLayoutId id="2147483694" r:id="rId18"/>
    <p:sldLayoutId id="2147483695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rgbClr val="4C4C4C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85750" indent="-285750" algn="l" defTabSz="914400" rtl="0" eaLnBrk="1" latinLnBrk="0" hangingPunct="1">
        <a:spcBef>
          <a:spcPct val="20000"/>
        </a:spcBef>
        <a:buClr>
          <a:srgbClr val="37833B"/>
        </a:buClr>
        <a:buFont typeface="Arial" panose="020B0604020202020204" pitchFamily="34" charset="0"/>
        <a:buChar char="●"/>
        <a:defRPr sz="1800" kern="1200">
          <a:solidFill>
            <a:srgbClr val="000000"/>
          </a:solidFill>
          <a:latin typeface="+mn-lt"/>
          <a:ea typeface="+mn-ea"/>
          <a:cs typeface="Arial" panose="020B0604020202020204" pitchFamily="34" charset="0"/>
        </a:defRPr>
      </a:lvl1pPr>
      <a:lvl2pPr marL="539750" indent="-177800" algn="l" defTabSz="914400" rtl="0" eaLnBrk="1" latinLnBrk="0" hangingPunct="1">
        <a:spcBef>
          <a:spcPct val="20000"/>
        </a:spcBef>
        <a:buClr>
          <a:srgbClr val="37833B"/>
        </a:buClr>
        <a:buFont typeface="Arial" panose="020B0604020202020204" pitchFamily="34" charset="0"/>
        <a:buChar char="●"/>
        <a:defRPr sz="1800" kern="1200">
          <a:solidFill>
            <a:srgbClr val="000000"/>
          </a:solidFill>
          <a:latin typeface="+mn-lt"/>
          <a:ea typeface="+mn-ea"/>
          <a:cs typeface="Arial" panose="020B0604020202020204" pitchFamily="34" charset="0"/>
        </a:defRPr>
      </a:lvl2pPr>
      <a:lvl3pPr marL="730250" indent="-177800" algn="l" defTabSz="914400" rtl="0" eaLnBrk="1" latinLnBrk="0" hangingPunct="1">
        <a:spcBef>
          <a:spcPct val="20000"/>
        </a:spcBef>
        <a:buClr>
          <a:srgbClr val="37833B"/>
        </a:buClr>
        <a:buFont typeface="Arial" panose="020B0604020202020204" pitchFamily="34" charset="0"/>
        <a:buChar char="●"/>
        <a:tabLst/>
        <a:defRPr sz="1800" kern="1200">
          <a:solidFill>
            <a:schemeClr val="tx1">
              <a:lumMod val="75000"/>
            </a:schemeClr>
          </a:solidFill>
          <a:latin typeface="+mn-lt"/>
          <a:ea typeface="+mn-ea"/>
          <a:cs typeface="Arial" panose="020B0604020202020204" pitchFamily="34" charset="0"/>
        </a:defRPr>
      </a:lvl3pPr>
      <a:lvl4pPr marL="901700" indent="-177800" algn="l" defTabSz="914400" rtl="0" eaLnBrk="1" latinLnBrk="0" hangingPunct="1">
        <a:spcBef>
          <a:spcPct val="20000"/>
        </a:spcBef>
        <a:buClr>
          <a:srgbClr val="37833B"/>
        </a:buClr>
        <a:buFont typeface="Arial" panose="020B0604020202020204" pitchFamily="34" charset="0"/>
        <a:buChar char="●"/>
        <a:defRPr sz="1800" kern="1200">
          <a:solidFill>
            <a:schemeClr val="tx1">
              <a:lumMod val="75000"/>
            </a:schemeClr>
          </a:solidFill>
          <a:latin typeface="+mn-lt"/>
          <a:ea typeface="+mn-ea"/>
          <a:cs typeface="Arial" panose="020B0604020202020204" pitchFamily="34" charset="0"/>
        </a:defRPr>
      </a:lvl4pPr>
      <a:lvl5pPr marL="1092200" indent="-177800" algn="l" defTabSz="914400" rtl="0" eaLnBrk="1" latinLnBrk="0" hangingPunct="1">
        <a:spcBef>
          <a:spcPct val="20000"/>
        </a:spcBef>
        <a:buClr>
          <a:srgbClr val="37833B"/>
        </a:buClr>
        <a:buFont typeface="Arial" panose="020B0604020202020204" pitchFamily="34" charset="0"/>
        <a:buChar char="●"/>
        <a:defRPr sz="1800" kern="1200">
          <a:solidFill>
            <a:schemeClr val="tx1">
              <a:lumMod val="75000"/>
            </a:schemeClr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VeMxH4Qmf4o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bi.org/" TargetMode="External"/><Relationship Id="rId2" Type="http://schemas.openxmlformats.org/officeDocument/2006/relationships/hyperlink" Target="https://www.scidev.net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c_OzrikGdaw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QZLSMkn7dm0" TargetMode="External"/><Relationship Id="rId4" Type="http://schemas.openxmlformats.org/officeDocument/2006/relationships/image" Target="../media/image7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800" y="4860501"/>
            <a:ext cx="8928992" cy="1030634"/>
          </a:xfrm>
        </p:spPr>
        <p:txBody>
          <a:bodyPr>
            <a:normAutofit fontScale="55000" lnSpcReduction="20000"/>
          </a:bodyPr>
          <a:lstStyle/>
          <a:p>
            <a:r>
              <a:rPr lang="es-419" sz="4400" dirty="0"/>
              <a:t>VI Congreso e-Biblioteca</a:t>
            </a:r>
          </a:p>
          <a:p>
            <a:endParaRPr lang="es-419" dirty="0"/>
          </a:p>
          <a:p>
            <a:r>
              <a:rPr lang="es-419" sz="2500" dirty="0"/>
              <a:t>“Fortaleciendo la gestión de la información y del conocimiento mediante el trabajo colaborativo y los consorcios”</a:t>
            </a:r>
            <a:endParaRPr lang="en-GB" sz="25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/>
              <a:t>Presentation heading here</a:t>
            </a:r>
            <a:br>
              <a:rPr lang="en-GB"/>
            </a:br>
            <a:r>
              <a:rPr lang="en-GB" sz="4000"/>
              <a:t>2</a:t>
            </a:r>
            <a:r>
              <a:rPr lang="en-GB" sz="4000" baseline="30000"/>
              <a:t>nd</a:t>
            </a:r>
            <a:r>
              <a:rPr lang="en-GB" sz="4000"/>
              <a:t> line if needed</a:t>
            </a:r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76D04B6F-32D7-43AC-B092-7ABE89FFB1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4" b="11634"/>
          <a:stretch>
            <a:fillRect/>
          </a:stretch>
        </p:blipFill>
        <p:spPr>
          <a:xfrm>
            <a:off x="0" y="1"/>
            <a:ext cx="9144000" cy="472514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0D643F-2C80-4654-9D60-249AC46E1FE9}"/>
              </a:ext>
            </a:extLst>
          </p:cNvPr>
          <p:cNvSpPr txBox="1"/>
          <p:nvPr/>
        </p:nvSpPr>
        <p:spPr>
          <a:xfrm>
            <a:off x="3784209" y="6444362"/>
            <a:ext cx="15755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err="1">
                <a:solidFill>
                  <a:schemeClr val="bg1"/>
                </a:solidFill>
              </a:rPr>
              <a:t>Noviembre</a:t>
            </a:r>
            <a:r>
              <a:rPr lang="en-GB" sz="1100" b="1" dirty="0">
                <a:solidFill>
                  <a:schemeClr val="bg1"/>
                </a:solidFill>
              </a:rPr>
              <a:t> 2020</a:t>
            </a:r>
            <a:endParaRPr lang="es-PE" sz="11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CF2523-5D7A-4D7F-A950-717DF96B0C68}"/>
              </a:ext>
            </a:extLst>
          </p:cNvPr>
          <p:cNvSpPr txBox="1"/>
          <p:nvPr/>
        </p:nvSpPr>
        <p:spPr>
          <a:xfrm>
            <a:off x="2474075" y="6011502"/>
            <a:ext cx="4195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Juan Carlos Silva -  email: j.silva@cabi.org</a:t>
            </a:r>
            <a:endParaRPr lang="es-P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419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What are the benefits of preprints?">
            <a:hlinkClick r:id="" action="ppaction://media"/>
            <a:extLst>
              <a:ext uri="{FF2B5EF4-FFF2-40B4-BE49-F238E27FC236}">
                <a16:creationId xmlns:a16="http://schemas.microsoft.com/office/drawing/2014/main" id="{BF0B363F-BE0B-47F2-B863-124041EDED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653" y="704540"/>
            <a:ext cx="9114020" cy="512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59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8648D-706F-4668-92ED-FED179B893B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just"/>
            <a:r>
              <a:rPr lang="es-PE" dirty="0" err="1">
                <a:hlinkClick r:id="rId2"/>
              </a:rPr>
              <a:t>SciDev.Net</a:t>
            </a:r>
            <a:r>
              <a:rPr lang="es-PE" dirty="0"/>
              <a:t> es el líder mundial en noticias, opiniones y análisis confiables y autorizados sobre ciencia y tecnología para el desarrollo global.</a:t>
            </a:r>
          </a:p>
          <a:p>
            <a:pPr algn="just"/>
            <a:endParaRPr lang="en-GB" dirty="0"/>
          </a:p>
          <a:p>
            <a:pPr algn="just"/>
            <a:r>
              <a:rPr lang="es-PE" dirty="0"/>
              <a:t>Nuestra misión es ayudar para asegurar que la ciencia y la tecnología tengan un papel central y un impacto positivo en el desarrollo sostenible y la reducción de la pobreza en el Sur global. </a:t>
            </a:r>
            <a:r>
              <a:rPr lang="es-PE" dirty="0" err="1"/>
              <a:t>SciDev.Net</a:t>
            </a:r>
            <a:r>
              <a:rPr lang="es-PE" dirty="0"/>
              <a:t> es administrado actualmente por el </a:t>
            </a:r>
            <a:r>
              <a:rPr lang="es-PE" dirty="0">
                <a:hlinkClick r:id="rId3"/>
              </a:rPr>
              <a:t>Centro de Agricultura y Biociencias Internacional</a:t>
            </a:r>
            <a:r>
              <a:rPr lang="es-PE" dirty="0"/>
              <a:t> (CABI), una organización sin fines de lucro que mejora la vida de las personas en todo el mundo al ofrecer información y aplicar el conocimiento científico para resolver problemas en la agricultura y el medio ambiente.</a:t>
            </a:r>
          </a:p>
        </p:txBody>
      </p:sp>
      <p:pic>
        <p:nvPicPr>
          <p:cNvPr id="2050" name="Picture 2" descr="SciDev">
            <a:extLst>
              <a:ext uri="{FF2B5EF4-FFF2-40B4-BE49-F238E27FC236}">
                <a16:creationId xmlns:a16="http://schemas.microsoft.com/office/drawing/2014/main" id="{A9FAF174-F6ED-4C91-8546-C34BE8651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3704"/>
            <a:ext cx="1333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8F58F2-074E-4EC9-8BCB-978E5D172D17}"/>
              </a:ext>
            </a:extLst>
          </p:cNvPr>
          <p:cNvSpPr/>
          <p:nvPr/>
        </p:nvSpPr>
        <p:spPr>
          <a:xfrm>
            <a:off x="2926229" y="4998367"/>
            <a:ext cx="32915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/>
              <a:t>https://www.scidev.net/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6D7E6C3E-8DBE-4441-9467-BD7284C1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9748"/>
            <a:ext cx="8229600" cy="1143000"/>
          </a:xfrm>
        </p:spPr>
        <p:txBody>
          <a:bodyPr/>
          <a:lstStyle/>
          <a:p>
            <a:pPr algn="ctr"/>
            <a:r>
              <a:rPr lang="en-GB" dirty="0"/>
              <a:t>CABI y la </a:t>
            </a:r>
            <a:r>
              <a:rPr lang="en-GB" dirty="0" err="1"/>
              <a:t>Divulgación</a:t>
            </a:r>
            <a:r>
              <a:rPr lang="en-GB" dirty="0"/>
              <a:t> de </a:t>
            </a:r>
            <a:r>
              <a:rPr lang="en-GB" dirty="0" err="1"/>
              <a:t>Ciencia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758562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0C13C-2D93-42E5-B38B-2D9E31093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/>
              <a:t>Cursos</a:t>
            </a:r>
            <a:r>
              <a:rPr lang="en-GB" dirty="0"/>
              <a:t> </a:t>
            </a:r>
            <a:r>
              <a:rPr lang="en-GB" dirty="0" err="1"/>
              <a:t>Gratuitos</a:t>
            </a:r>
            <a:endParaRPr lang="es-P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DA52D-A7BE-49C4-80B7-B89296A25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26" t="10876" r="16393" b="6481"/>
          <a:stretch/>
        </p:blipFill>
        <p:spPr>
          <a:xfrm>
            <a:off x="944381" y="1186076"/>
            <a:ext cx="7315200" cy="4913125"/>
          </a:xfrm>
          <a:prstGeom prst="rect">
            <a:avLst/>
          </a:prstGeom>
        </p:spPr>
      </p:pic>
      <p:pic>
        <p:nvPicPr>
          <p:cNvPr id="5" name="Picture 2" descr="SciDev">
            <a:extLst>
              <a:ext uri="{FF2B5EF4-FFF2-40B4-BE49-F238E27FC236}">
                <a16:creationId xmlns:a16="http://schemas.microsoft.com/office/drawing/2014/main" id="{B7BA1667-7D46-417A-9223-2FCB991B6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3704"/>
            <a:ext cx="1333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C9AD64-AC9B-454E-903D-6B21AC132EA8}"/>
              </a:ext>
            </a:extLst>
          </p:cNvPr>
          <p:cNvSpPr/>
          <p:nvPr/>
        </p:nvSpPr>
        <p:spPr>
          <a:xfrm>
            <a:off x="2759242" y="6321752"/>
            <a:ext cx="4299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800" dirty="0">
                <a:solidFill>
                  <a:schemeClr val="bg1"/>
                </a:solidFill>
              </a:rPr>
              <a:t>https://scidevnet.teachable.com/courses</a:t>
            </a:r>
          </a:p>
        </p:txBody>
      </p:sp>
    </p:spTree>
    <p:extLst>
      <p:ext uri="{BB962C8B-B14F-4D97-AF65-F5344CB8AC3E}">
        <p14:creationId xmlns:p14="http://schemas.microsoft.com/office/powerpoint/2010/main" val="3431868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6647A8-034C-4581-AE34-ADA560897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25" t="3129" r="35574" b="5023"/>
          <a:stretch/>
        </p:blipFill>
        <p:spPr>
          <a:xfrm>
            <a:off x="2413414" y="1222765"/>
            <a:ext cx="4317168" cy="485681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D829988-45B3-46B0-A7CA-26E0D2E1D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en-GB" dirty="0" err="1"/>
              <a:t>Guías</a:t>
            </a:r>
            <a:r>
              <a:rPr lang="en-GB" dirty="0"/>
              <a:t> </a:t>
            </a:r>
            <a:r>
              <a:rPr lang="en-GB" dirty="0" err="1"/>
              <a:t>Prácticas</a:t>
            </a:r>
            <a:endParaRPr lang="es-PE" dirty="0"/>
          </a:p>
        </p:txBody>
      </p:sp>
      <p:pic>
        <p:nvPicPr>
          <p:cNvPr id="8" name="Picture 2" descr="SciDev">
            <a:extLst>
              <a:ext uri="{FF2B5EF4-FFF2-40B4-BE49-F238E27FC236}">
                <a16:creationId xmlns:a16="http://schemas.microsoft.com/office/drawing/2014/main" id="{ACD3D874-2458-4CB9-BBEA-D41F4BB4D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3704"/>
            <a:ext cx="1333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A412BDD-B67A-4890-9A53-26758FD89E37}"/>
              </a:ext>
            </a:extLst>
          </p:cNvPr>
          <p:cNvSpPr/>
          <p:nvPr/>
        </p:nvSpPr>
        <p:spPr>
          <a:xfrm>
            <a:off x="2687049" y="632175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E" sz="1200" dirty="0">
                <a:solidFill>
                  <a:schemeClr val="bg1"/>
                </a:solidFill>
              </a:rPr>
              <a:t>https://www.scidev.net/global/content/script-practical-guides.html</a:t>
            </a:r>
          </a:p>
        </p:txBody>
      </p:sp>
    </p:spTree>
    <p:extLst>
      <p:ext uri="{BB962C8B-B14F-4D97-AF65-F5344CB8AC3E}">
        <p14:creationId xmlns:p14="http://schemas.microsoft.com/office/powerpoint/2010/main" val="2684745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3AD33-6DE8-4B2F-A928-4EDA9584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423" y="274638"/>
            <a:ext cx="5969154" cy="1143000"/>
          </a:xfrm>
        </p:spPr>
        <p:txBody>
          <a:bodyPr/>
          <a:lstStyle/>
          <a:p>
            <a:pPr algn="ctr"/>
            <a:r>
              <a:rPr lang="en-GB" dirty="0" err="1"/>
              <a:t>Productos</a:t>
            </a:r>
            <a:r>
              <a:rPr lang="en-GB" dirty="0"/>
              <a:t> de CABI (Bases de </a:t>
            </a:r>
            <a:r>
              <a:rPr lang="en-GB" dirty="0" err="1"/>
              <a:t>datos</a:t>
            </a:r>
            <a:r>
              <a:rPr lang="en-GB" dirty="0"/>
              <a:t>)</a:t>
            </a:r>
            <a:endParaRPr lang="es-P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84360-0B94-4736-B862-01A927AD8C6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417638"/>
            <a:ext cx="8229600" cy="467565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CAB Abstracts:</a:t>
            </a:r>
          </a:p>
          <a:p>
            <a:pPr marL="0" indent="0" algn="just">
              <a:buNone/>
            </a:pPr>
            <a:r>
              <a:rPr lang="en-GB" dirty="0"/>
              <a:t>	</a:t>
            </a:r>
            <a:r>
              <a:rPr lang="es-PE" dirty="0"/>
              <a:t>Es una de las más importantes bases de datos bibliográficos con casi 	10 millones de registros que brindan acceso a la literatura 	mundial de ciencias de la vida aplicadas. Viene con CABI Full 	Text, 	que brinda a los usuarios acceso automático a más de 495,000 	artículos de revistas, ponencias de conferencias e informes (el 80% 	de los cuales no están disponibles electrónicamente en ningún otro 	lugar).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Global Health:</a:t>
            </a:r>
          </a:p>
          <a:p>
            <a:pPr marL="0" lvl="1" indent="0" algn="just">
              <a:buNone/>
            </a:pPr>
            <a:r>
              <a:rPr lang="en-GB" dirty="0"/>
              <a:t>	I</a:t>
            </a:r>
            <a:r>
              <a:rPr lang="es-PE" dirty="0" err="1"/>
              <a:t>ncluye</a:t>
            </a:r>
            <a:r>
              <a:rPr lang="es-PE" dirty="0"/>
              <a:t> más de 4,2 millones de registros, incluidos más de 120,000 	artículos de texto completo, dedicados a la salud pública, así como 	acceso a 398 capítulos de libros, alrededor de 195 reseñas y más de 	900 registros de noticias. Brinda un acceso incomparable a la 	investigación y la práctica de salud pública más relevantes del mundo.</a:t>
            </a:r>
            <a:r>
              <a:rPr lang="en-GB" dirty="0"/>
              <a:t>	</a:t>
            </a:r>
            <a:endParaRPr lang="es-P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08D788-885F-4D52-9968-7314BC43A1F3}"/>
              </a:ext>
            </a:extLst>
          </p:cNvPr>
          <p:cNvSpPr/>
          <p:nvPr/>
        </p:nvSpPr>
        <p:spPr>
          <a:xfrm>
            <a:off x="2717646" y="5631631"/>
            <a:ext cx="37087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/>
              <a:t>https://www.cabdirect.org/</a:t>
            </a:r>
          </a:p>
        </p:txBody>
      </p:sp>
    </p:spTree>
    <p:extLst>
      <p:ext uri="{BB962C8B-B14F-4D97-AF65-F5344CB8AC3E}">
        <p14:creationId xmlns:p14="http://schemas.microsoft.com/office/powerpoint/2010/main" val="304837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9F428-CD58-42EF-8D46-32A49D15966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/>
              <a:t>Crop Protection Compendium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Horticulture Compendium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Animal Health and Production Compendium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Forestry Compendium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Aquaculture Compendium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Invasive Species Compendium (libre </a:t>
            </a:r>
            <a:r>
              <a:rPr lang="en-GB" dirty="0" err="1"/>
              <a:t>acceso</a:t>
            </a:r>
            <a:r>
              <a:rPr lang="en-GB" dirty="0"/>
              <a:t>)</a:t>
            </a:r>
            <a:endParaRPr lang="es-P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E541BF-8F80-4B77-88C4-197508B0DB14}"/>
              </a:ext>
            </a:extLst>
          </p:cNvPr>
          <p:cNvSpPr txBox="1">
            <a:spLocks/>
          </p:cNvSpPr>
          <p:nvPr/>
        </p:nvSpPr>
        <p:spPr>
          <a:xfrm>
            <a:off x="1804737" y="337691"/>
            <a:ext cx="55345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4C4C4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dirty="0" err="1"/>
              <a:t>Productos</a:t>
            </a:r>
            <a:r>
              <a:rPr lang="en-GB" dirty="0"/>
              <a:t> de CABI (</a:t>
            </a:r>
            <a:r>
              <a:rPr lang="en-GB" dirty="0" err="1"/>
              <a:t>Compendios</a:t>
            </a:r>
            <a:r>
              <a:rPr lang="en-GB" dirty="0"/>
              <a:t>)</a:t>
            </a:r>
            <a:endParaRPr lang="es-P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49AC1C-ABD4-409E-AF2A-1A7E35968B6D}"/>
              </a:ext>
            </a:extLst>
          </p:cNvPr>
          <p:cNvSpPr/>
          <p:nvPr/>
        </p:nvSpPr>
        <p:spPr>
          <a:xfrm>
            <a:off x="6365835" y="1634150"/>
            <a:ext cx="2736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800" dirty="0"/>
              <a:t>https://www.cabi.org/cpc/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587A64-8511-4BB5-AC06-2C98CFCE419E}"/>
              </a:ext>
            </a:extLst>
          </p:cNvPr>
          <p:cNvSpPr/>
          <p:nvPr/>
        </p:nvSpPr>
        <p:spPr>
          <a:xfrm>
            <a:off x="6365835" y="2302426"/>
            <a:ext cx="2621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800" dirty="0"/>
              <a:t>https://www.cabi.org/hc/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A5D15C-CD9D-4A27-8BFC-4055ADDDD826}"/>
              </a:ext>
            </a:extLst>
          </p:cNvPr>
          <p:cNvSpPr/>
          <p:nvPr/>
        </p:nvSpPr>
        <p:spPr>
          <a:xfrm>
            <a:off x="6365835" y="2937114"/>
            <a:ext cx="2877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800" dirty="0"/>
              <a:t>https://www.cabi.org/ahpc/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C28B7C-DACC-4767-8D8B-61D50F2E8D1C}"/>
              </a:ext>
            </a:extLst>
          </p:cNvPr>
          <p:cNvSpPr/>
          <p:nvPr/>
        </p:nvSpPr>
        <p:spPr>
          <a:xfrm>
            <a:off x="6365835" y="3613364"/>
            <a:ext cx="2557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800" dirty="0"/>
              <a:t>https://www.cabi.org/fc/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FB6437-8123-4F56-80E4-50AF3227E8BF}"/>
              </a:ext>
            </a:extLst>
          </p:cNvPr>
          <p:cNvSpPr/>
          <p:nvPr/>
        </p:nvSpPr>
        <p:spPr>
          <a:xfrm>
            <a:off x="6365835" y="4245149"/>
            <a:ext cx="2621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800" dirty="0"/>
              <a:t>https://www.cabi.org/ac/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A09D22-2894-4E10-B7E1-8C07A7C2FBC3}"/>
              </a:ext>
            </a:extLst>
          </p:cNvPr>
          <p:cNvSpPr/>
          <p:nvPr/>
        </p:nvSpPr>
        <p:spPr>
          <a:xfrm>
            <a:off x="6365835" y="4925126"/>
            <a:ext cx="2659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800" dirty="0"/>
              <a:t>https://www.cabi.org/isc/</a:t>
            </a:r>
          </a:p>
        </p:txBody>
      </p:sp>
    </p:spTree>
    <p:extLst>
      <p:ext uri="{BB962C8B-B14F-4D97-AF65-F5344CB8AC3E}">
        <p14:creationId xmlns:p14="http://schemas.microsoft.com/office/powerpoint/2010/main" val="3375582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95D7A-E80B-4AF8-8BEC-7A5F5EC1629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/>
              <a:t>Agricultura y Ciencias </a:t>
            </a:r>
            <a:r>
              <a:rPr lang="en-GB" dirty="0" err="1"/>
              <a:t>Vegetales</a:t>
            </a:r>
            <a:endParaRPr lang="en-GB" dirty="0"/>
          </a:p>
          <a:p>
            <a:endParaRPr lang="en-GB" dirty="0"/>
          </a:p>
          <a:p>
            <a:r>
              <a:rPr lang="en-GB" dirty="0"/>
              <a:t>Ciencias </a:t>
            </a:r>
            <a:r>
              <a:rPr lang="en-GB" dirty="0" err="1"/>
              <a:t>Animales</a:t>
            </a:r>
            <a:r>
              <a:rPr lang="en-GB" dirty="0"/>
              <a:t> y </a:t>
            </a:r>
            <a:r>
              <a:rPr lang="en-GB" dirty="0" err="1"/>
              <a:t>Veterinaria</a:t>
            </a:r>
            <a:endParaRPr lang="en-GB" dirty="0"/>
          </a:p>
          <a:p>
            <a:endParaRPr lang="en-GB" dirty="0"/>
          </a:p>
          <a:p>
            <a:r>
              <a:rPr lang="en-GB" dirty="0"/>
              <a:t>Ciencias </a:t>
            </a:r>
            <a:r>
              <a:rPr lang="en-GB" dirty="0" err="1"/>
              <a:t>Ambientales</a:t>
            </a:r>
            <a:endParaRPr lang="en-GB" dirty="0"/>
          </a:p>
          <a:p>
            <a:endParaRPr lang="en-GB" dirty="0"/>
          </a:p>
          <a:p>
            <a:r>
              <a:rPr lang="en-GB" dirty="0"/>
              <a:t>Salud </a:t>
            </a:r>
            <a:r>
              <a:rPr lang="en-GB" dirty="0" err="1"/>
              <a:t>Pública</a:t>
            </a:r>
            <a:r>
              <a:rPr lang="en-GB" dirty="0"/>
              <a:t> y </a:t>
            </a:r>
            <a:r>
              <a:rPr lang="en-GB" dirty="0" err="1"/>
              <a:t>Nutrición</a:t>
            </a:r>
            <a:endParaRPr lang="en-GB" dirty="0"/>
          </a:p>
          <a:p>
            <a:endParaRPr lang="en-GB" dirty="0"/>
          </a:p>
          <a:p>
            <a:r>
              <a:rPr lang="en-GB" dirty="0"/>
              <a:t>Turismo y </a:t>
            </a:r>
            <a:r>
              <a:rPr lang="en-GB" dirty="0" err="1"/>
              <a:t>Recreación</a:t>
            </a:r>
            <a:endParaRPr lang="en-GB" dirty="0"/>
          </a:p>
          <a:p>
            <a:endParaRPr lang="en-GB" dirty="0"/>
          </a:p>
          <a:p>
            <a:endParaRPr lang="es-P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56C6A6-8765-4092-802E-A0D53B9F7DC1}"/>
              </a:ext>
            </a:extLst>
          </p:cNvPr>
          <p:cNvSpPr txBox="1">
            <a:spLocks/>
          </p:cNvSpPr>
          <p:nvPr/>
        </p:nvSpPr>
        <p:spPr>
          <a:xfrm>
            <a:off x="2277979" y="193204"/>
            <a:ext cx="458804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4C4C4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dirty="0" err="1"/>
              <a:t>Productos</a:t>
            </a:r>
            <a:r>
              <a:rPr lang="en-GB" dirty="0"/>
              <a:t> de CABI (</a:t>
            </a:r>
            <a:r>
              <a:rPr lang="en-GB" dirty="0" err="1"/>
              <a:t>Libros</a:t>
            </a:r>
            <a:r>
              <a:rPr lang="en-GB" dirty="0"/>
              <a:t>)</a:t>
            </a:r>
            <a:endParaRPr lang="es-P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613D6A-B63D-4D7C-9DE1-169B275B8B01}"/>
              </a:ext>
            </a:extLst>
          </p:cNvPr>
          <p:cNvSpPr/>
          <p:nvPr/>
        </p:nvSpPr>
        <p:spPr>
          <a:xfrm>
            <a:off x="2466890" y="5229200"/>
            <a:ext cx="4515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/>
              <a:t>https://www.cabi.org/cabebooks</a:t>
            </a:r>
          </a:p>
        </p:txBody>
      </p:sp>
    </p:spTree>
    <p:extLst>
      <p:ext uri="{BB962C8B-B14F-4D97-AF65-F5344CB8AC3E}">
        <p14:creationId xmlns:p14="http://schemas.microsoft.com/office/powerpoint/2010/main" val="649761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32964-FD3E-419E-AB81-2551FDD6242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969233"/>
            <a:ext cx="8229600" cy="4464496"/>
          </a:xfrm>
        </p:spPr>
        <p:txBody>
          <a:bodyPr/>
          <a:lstStyle/>
          <a:p>
            <a:pPr lvl="1"/>
            <a:r>
              <a:rPr lang="en-GB" sz="1400" dirty="0"/>
              <a:t>Crop Pest Diagnosis</a:t>
            </a:r>
          </a:p>
          <a:p>
            <a:pPr lvl="1"/>
            <a:r>
              <a:rPr lang="en-GB" sz="1400" dirty="0"/>
              <a:t>Crop Pest Management</a:t>
            </a:r>
            <a:endParaRPr lang="es-PE" sz="1400" dirty="0"/>
          </a:p>
          <a:p>
            <a:pPr marL="0" indent="0">
              <a:buNone/>
            </a:pPr>
            <a:endParaRPr lang="es-P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314B14-53EE-49BC-A91D-40F5328C5FC6}"/>
              </a:ext>
            </a:extLst>
          </p:cNvPr>
          <p:cNvSpPr txBox="1">
            <a:spLocks/>
          </p:cNvSpPr>
          <p:nvPr/>
        </p:nvSpPr>
        <p:spPr>
          <a:xfrm>
            <a:off x="1624263" y="-32084"/>
            <a:ext cx="58954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4C4C4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dirty="0" err="1"/>
              <a:t>Productos</a:t>
            </a:r>
            <a:r>
              <a:rPr lang="en-GB" dirty="0"/>
              <a:t> de CABI (CABI Academy)</a:t>
            </a:r>
            <a:endParaRPr lang="es-P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732712-8EA4-415D-800A-E25FC90735DB}"/>
              </a:ext>
            </a:extLst>
          </p:cNvPr>
          <p:cNvSpPr/>
          <p:nvPr/>
        </p:nvSpPr>
        <p:spPr>
          <a:xfrm>
            <a:off x="5315119" y="950221"/>
            <a:ext cx="3600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/>
              <a:t>https://academy.cabi.org/</a:t>
            </a:r>
          </a:p>
        </p:txBody>
      </p:sp>
      <p:pic>
        <p:nvPicPr>
          <p:cNvPr id="2" name="Online Media 1" title="CABI Academy - Home of Crop Pest Diagnosis and Management courses">
            <a:hlinkClick r:id="" action="ppaction://media"/>
            <a:extLst>
              <a:ext uri="{FF2B5EF4-FFF2-40B4-BE49-F238E27FC236}">
                <a16:creationId xmlns:a16="http://schemas.microsoft.com/office/drawing/2014/main" id="{FBFE0AC6-5284-430C-9550-C2F8ED08998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990" y="1618699"/>
            <a:ext cx="9114446" cy="512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41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596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EF5FA-7234-4AD7-A500-DC98FC04E84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811683"/>
            <a:ext cx="8229600" cy="2760320"/>
          </a:xfrm>
        </p:spPr>
        <p:txBody>
          <a:bodyPr>
            <a:normAutofit fontScale="92500"/>
          </a:bodyPr>
          <a:lstStyle/>
          <a:p>
            <a:pPr algn="just"/>
            <a:r>
              <a:rPr lang="es-PE" sz="2400" dirty="0"/>
              <a:t>Organización Intergubernamental </a:t>
            </a:r>
            <a:r>
              <a:rPr lang="es-PE" sz="2400" b="1" dirty="0"/>
              <a:t>sin fines de lucro</a:t>
            </a:r>
            <a:r>
              <a:rPr lang="es-PE" sz="2400" dirty="0"/>
              <a:t> fundada en 1910 por un tratado de las Naciones Unidas.</a:t>
            </a:r>
          </a:p>
          <a:p>
            <a:pPr algn="just"/>
            <a:endParaRPr lang="es-PE" sz="2400" dirty="0"/>
          </a:p>
          <a:p>
            <a:pPr algn="just"/>
            <a:r>
              <a:rPr lang="es-PE" sz="2400" dirty="0"/>
              <a:t>Somos una institución cimentada en el desarrollo a base de ciencia e información.</a:t>
            </a:r>
          </a:p>
          <a:p>
            <a:pPr algn="just"/>
            <a:endParaRPr lang="es-PE" sz="2400" dirty="0"/>
          </a:p>
          <a:p>
            <a:pPr algn="just"/>
            <a:r>
              <a:rPr lang="en-GB" sz="2400" dirty="0"/>
              <a:t>F</a:t>
            </a:r>
            <a:r>
              <a:rPr lang="es-PE" sz="2400" dirty="0" err="1"/>
              <a:t>ormada</a:t>
            </a:r>
            <a:r>
              <a:rPr lang="es-PE" sz="2400" dirty="0"/>
              <a:t> por 49 países miembros.</a:t>
            </a:r>
          </a:p>
          <a:p>
            <a:pPr marL="0" indent="0" algn="just">
              <a:buNone/>
            </a:pPr>
            <a:endParaRPr lang="es-PE" sz="24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C7E28A7-6EAD-4BDA-8750-224005449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3200" dirty="0">
                <a:solidFill>
                  <a:srgbClr val="368729"/>
                </a:solidFill>
              </a:rPr>
              <a:t>¿Que es CABI?</a:t>
            </a:r>
            <a:endParaRPr lang="es-PE" sz="3200" dirty="0">
              <a:solidFill>
                <a:srgbClr val="3687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28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47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31124" y="727123"/>
            <a:ext cx="7239000" cy="795647"/>
          </a:xfrm>
        </p:spPr>
        <p:txBody>
          <a:bodyPr>
            <a:normAutofit/>
          </a:bodyPr>
          <a:lstStyle/>
          <a:p>
            <a:pPr eaLnBrk="1" hangingPunct="1"/>
            <a:r>
              <a:rPr lang="es-ES" sz="3200" dirty="0">
                <a:solidFill>
                  <a:srgbClr val="37833B"/>
                </a:solidFill>
              </a:rPr>
              <a:t>Nuestra misión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6752" y="1870853"/>
            <a:ext cx="6801592" cy="3483429"/>
          </a:xfrm>
        </p:spPr>
        <p:txBody>
          <a:bodyPr>
            <a:normAutofit fontScale="92500" lnSpcReduction="10000"/>
          </a:bodyPr>
          <a:lstStyle/>
          <a:p>
            <a:pPr marL="1587" lvl="1" indent="0" algn="just" eaLnBrk="1" hangingPunct="1">
              <a:buSzPct val="60000"/>
              <a:buNone/>
            </a:pPr>
            <a:r>
              <a:rPr lang="en-GB" sz="2400" i="1" dirty="0"/>
              <a:t>“</a:t>
            </a:r>
            <a:r>
              <a:rPr lang="en-GB" sz="2600" i="1" dirty="0"/>
              <a:t>To improve people’s lives worldwide by providing information and applying expertise to solve problems in agriculture and the environment”</a:t>
            </a:r>
          </a:p>
          <a:p>
            <a:pPr lvl="1" algn="just" eaLnBrk="1" hangingPunct="1">
              <a:buSzPct val="60000"/>
            </a:pPr>
            <a:endParaRPr lang="en-GB" sz="2600" i="1" dirty="0"/>
          </a:p>
          <a:p>
            <a:pPr marL="0" indent="0" algn="just">
              <a:buNone/>
            </a:pPr>
            <a:r>
              <a:rPr lang="en-GB" sz="2600" b="1" i="1" dirty="0"/>
              <a:t>“</a:t>
            </a:r>
            <a:r>
              <a:rPr lang="es-ES" sz="2600" i="1" dirty="0"/>
              <a:t>Mejorar la vida de las personas en todo el mundo, proporcionando información y aplicando conocimientos para resolver problemas en la agricultura y el medio ambiente</a:t>
            </a:r>
            <a:r>
              <a:rPr lang="en-GB" sz="2600" i="1" dirty="0"/>
              <a:t>”</a:t>
            </a:r>
            <a:endParaRPr lang="es-ES" sz="2600" i="1" dirty="0"/>
          </a:p>
          <a:p>
            <a:pPr marL="0" indent="0"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261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C4F0-1FF5-412D-BDA7-A94BCC53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6033"/>
          </a:xfrm>
        </p:spPr>
        <p:txBody>
          <a:bodyPr/>
          <a:lstStyle/>
          <a:p>
            <a:pPr algn="ctr"/>
            <a:r>
              <a:rPr lang="en-GB" dirty="0"/>
              <a:t>CABI</a:t>
            </a:r>
            <a:endParaRPr lang="es-P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8F178-0263-464D-9BDC-F6F21585DBF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1016" y="1417638"/>
            <a:ext cx="2489982" cy="4210383"/>
          </a:xfrm>
          <a:noFill/>
        </p:spPr>
        <p:txBody>
          <a:bodyPr wrap="square" rtlCol="0">
            <a:spAutoFit/>
          </a:bodyPr>
          <a:lstStyle/>
          <a:p>
            <a:pPr marL="0" indent="0" algn="ctr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GB" sz="2000" dirty="0" err="1">
                <a:latin typeface="Arial" charset="0"/>
                <a:cs typeface="+mn-cs"/>
              </a:rPr>
              <a:t>Proyectos</a:t>
            </a:r>
            <a:r>
              <a:rPr lang="en-GB" sz="2000" dirty="0">
                <a:latin typeface="Arial" charset="0"/>
                <a:cs typeface="+mn-cs"/>
              </a:rPr>
              <a:t> de Desarrollo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en-GB" sz="2000" dirty="0">
              <a:latin typeface="Arial" charset="0"/>
              <a:cs typeface="+mn-cs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s-PE" sz="1400" dirty="0"/>
              <a:t>Proyectos en todo el mundo referidos a temas agrícolas y medioambientales.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es-PE" sz="1400" dirty="0"/>
          </a:p>
          <a:p>
            <a:pPr algn="just">
              <a:buClrTx/>
              <a:buFontTx/>
              <a:buChar char="•"/>
            </a:pPr>
            <a:r>
              <a:rPr lang="es-PE" sz="1400" dirty="0"/>
              <a:t>Proyectos incluyen el diagnóstico de problemas en las plantas y de pestes, el desarrollo de métodos de control y la enseñanza a los agricultores de la mejor práctica en su rubro. </a:t>
            </a:r>
            <a:r>
              <a:rPr lang="en-GB" sz="1400" dirty="0" err="1"/>
              <a:t>Ej</a:t>
            </a:r>
            <a:r>
              <a:rPr lang="en-GB" sz="1400" dirty="0"/>
              <a:t>: </a:t>
            </a:r>
            <a:r>
              <a:rPr lang="en-GB" sz="1400" dirty="0" err="1"/>
              <a:t>Plantwise</a:t>
            </a:r>
            <a:endParaRPr lang="es-PE" sz="1400" dirty="0"/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es-PE" sz="2000" dirty="0">
              <a:solidFill>
                <a:schemeClr val="tx1"/>
              </a:solidFill>
              <a:latin typeface="Arial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BD068A-6785-4A2F-AD44-4171C1C89F94}"/>
              </a:ext>
            </a:extLst>
          </p:cNvPr>
          <p:cNvSpPr txBox="1"/>
          <p:nvPr/>
        </p:nvSpPr>
        <p:spPr>
          <a:xfrm>
            <a:off x="5736093" y="1417638"/>
            <a:ext cx="353451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0000"/>
                </a:solidFill>
              </a:rPr>
              <a:t>Editorial</a:t>
            </a:r>
          </a:p>
          <a:p>
            <a:pPr algn="ctr"/>
            <a:endParaRPr lang="en-GB" sz="2000" dirty="0">
              <a:solidFill>
                <a:srgbClr val="000000"/>
              </a:solidFill>
            </a:endParaRPr>
          </a:p>
          <a:p>
            <a:endParaRPr lang="en-GB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0000"/>
                </a:solidFill>
              </a:rPr>
              <a:t>Bases de </a:t>
            </a:r>
            <a:r>
              <a:rPr lang="en-GB" sz="1400" b="1" dirty="0" err="1">
                <a:solidFill>
                  <a:srgbClr val="000000"/>
                </a:solidFill>
              </a:rPr>
              <a:t>datos</a:t>
            </a:r>
            <a:endParaRPr lang="en-GB" sz="1400" b="1" dirty="0">
              <a:solidFill>
                <a:srgbClr val="000000"/>
              </a:solidFill>
            </a:endParaRPr>
          </a:p>
          <a:p>
            <a:pPr lvl="1"/>
            <a:r>
              <a:rPr lang="en-GB" sz="1400" dirty="0">
                <a:solidFill>
                  <a:srgbClr val="000000"/>
                </a:solidFill>
              </a:rPr>
              <a:t>CAB Abstracts (Agri, Vet, </a:t>
            </a:r>
            <a:r>
              <a:rPr lang="en-GB" sz="1400" dirty="0" err="1">
                <a:solidFill>
                  <a:srgbClr val="000000"/>
                </a:solidFill>
              </a:rPr>
              <a:t>Amb</a:t>
            </a:r>
            <a:r>
              <a:rPr lang="en-GB" sz="1400" dirty="0">
                <a:solidFill>
                  <a:srgbClr val="000000"/>
                </a:solidFill>
              </a:rPr>
              <a:t>, etc)</a:t>
            </a:r>
          </a:p>
          <a:p>
            <a:pPr lvl="1"/>
            <a:r>
              <a:rPr lang="en-GB" sz="1400" dirty="0">
                <a:solidFill>
                  <a:srgbClr val="000000"/>
                </a:solidFill>
              </a:rPr>
              <a:t>Global Health (Salud </a:t>
            </a:r>
            <a:r>
              <a:rPr lang="en-GB" sz="1400" dirty="0" err="1">
                <a:solidFill>
                  <a:srgbClr val="000000"/>
                </a:solidFill>
              </a:rPr>
              <a:t>Pública</a:t>
            </a:r>
            <a:r>
              <a:rPr lang="en-GB" sz="1400" dirty="0">
                <a:solidFill>
                  <a:srgbClr val="000000"/>
                </a:solidFill>
              </a:rPr>
              <a:t>)</a:t>
            </a:r>
          </a:p>
          <a:p>
            <a:pPr lvl="1"/>
            <a:endParaRPr lang="en-GB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err="1">
                <a:solidFill>
                  <a:srgbClr val="000000"/>
                </a:solidFill>
              </a:rPr>
              <a:t>Compendios</a:t>
            </a:r>
            <a:endParaRPr lang="en-GB" sz="1400" b="1" dirty="0">
              <a:solidFill>
                <a:srgbClr val="000000"/>
              </a:solidFill>
            </a:endParaRPr>
          </a:p>
          <a:p>
            <a:pPr lvl="1"/>
            <a:r>
              <a:rPr lang="en-GB" sz="1400" dirty="0">
                <a:solidFill>
                  <a:srgbClr val="000000"/>
                </a:solidFill>
              </a:rPr>
              <a:t>Crop Protection Compendium</a:t>
            </a:r>
          </a:p>
          <a:p>
            <a:pPr lvl="1"/>
            <a:r>
              <a:rPr lang="en-GB" sz="1400" dirty="0">
                <a:solidFill>
                  <a:srgbClr val="000000"/>
                </a:solidFill>
              </a:rPr>
              <a:t>Horticulture Compendium</a:t>
            </a:r>
          </a:p>
          <a:p>
            <a:pPr lvl="1"/>
            <a:r>
              <a:rPr lang="en-GB" sz="1400" dirty="0">
                <a:solidFill>
                  <a:srgbClr val="000000"/>
                </a:solidFill>
              </a:rPr>
              <a:t>Animal Health &amp; Prod. Compendium</a:t>
            </a:r>
          </a:p>
          <a:p>
            <a:pPr lvl="1"/>
            <a:r>
              <a:rPr lang="en-GB" sz="1400" dirty="0">
                <a:solidFill>
                  <a:srgbClr val="000000"/>
                </a:solidFill>
              </a:rPr>
              <a:t>Forestry Compendium</a:t>
            </a:r>
          </a:p>
          <a:p>
            <a:pPr lvl="1"/>
            <a:r>
              <a:rPr lang="en-GB" sz="1400" dirty="0">
                <a:solidFill>
                  <a:srgbClr val="000000"/>
                </a:solidFill>
              </a:rPr>
              <a:t>Aquaculture Compendium</a:t>
            </a:r>
          </a:p>
          <a:p>
            <a:pPr lvl="1"/>
            <a:r>
              <a:rPr lang="en-GB" sz="1400" dirty="0">
                <a:solidFill>
                  <a:srgbClr val="000000"/>
                </a:solidFill>
              </a:rPr>
              <a:t>Invasive Species Compendium</a:t>
            </a:r>
          </a:p>
          <a:p>
            <a:endParaRPr lang="en-GB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err="1">
                <a:solidFill>
                  <a:srgbClr val="000000"/>
                </a:solidFill>
              </a:rPr>
              <a:t>Libros</a:t>
            </a:r>
            <a:r>
              <a:rPr lang="en-GB" sz="1400" b="1" dirty="0">
                <a:solidFill>
                  <a:srgbClr val="000000"/>
                </a:solidFill>
              </a:rPr>
              <a:t> </a:t>
            </a:r>
            <a:r>
              <a:rPr lang="en-GB" sz="1400" b="1" dirty="0" err="1">
                <a:solidFill>
                  <a:srgbClr val="000000"/>
                </a:solidFill>
              </a:rPr>
              <a:t>físicos</a:t>
            </a:r>
            <a:r>
              <a:rPr lang="en-GB" sz="1400" b="1" dirty="0">
                <a:solidFill>
                  <a:srgbClr val="000000"/>
                </a:solidFill>
              </a:rPr>
              <a:t> y </a:t>
            </a:r>
            <a:r>
              <a:rPr lang="en-GB" sz="1400" b="1" dirty="0" err="1">
                <a:solidFill>
                  <a:srgbClr val="000000"/>
                </a:solidFill>
              </a:rPr>
              <a:t>virtuales</a:t>
            </a:r>
            <a:endParaRPr lang="en-GB" sz="1400" b="1" dirty="0">
              <a:solidFill>
                <a:srgbClr val="000000"/>
              </a:solidFill>
            </a:endParaRPr>
          </a:p>
          <a:p>
            <a:endParaRPr lang="en-GB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err="1">
                <a:solidFill>
                  <a:srgbClr val="000000"/>
                </a:solidFill>
              </a:rPr>
              <a:t>Cursos</a:t>
            </a:r>
            <a:r>
              <a:rPr lang="en-GB" sz="1400" b="1" dirty="0">
                <a:solidFill>
                  <a:srgbClr val="000000"/>
                </a:solidFill>
              </a:rPr>
              <a:t> </a:t>
            </a:r>
            <a:r>
              <a:rPr lang="en-GB" sz="1400" b="1" dirty="0" err="1">
                <a:solidFill>
                  <a:srgbClr val="000000"/>
                </a:solidFill>
              </a:rPr>
              <a:t>virtuales</a:t>
            </a:r>
            <a:endParaRPr lang="en-GB" sz="1400" b="1" dirty="0">
              <a:solidFill>
                <a:srgbClr val="000000"/>
              </a:solidFill>
            </a:endParaRPr>
          </a:p>
          <a:p>
            <a:pPr lvl="1"/>
            <a:r>
              <a:rPr lang="en-GB" sz="1400" dirty="0">
                <a:solidFill>
                  <a:srgbClr val="000000"/>
                </a:solidFill>
              </a:rPr>
              <a:t>Crop Pest Diagnosis</a:t>
            </a:r>
          </a:p>
          <a:p>
            <a:pPr lvl="1"/>
            <a:r>
              <a:rPr lang="en-GB" sz="1400" dirty="0">
                <a:solidFill>
                  <a:srgbClr val="000000"/>
                </a:solidFill>
              </a:rPr>
              <a:t>Crop Pest Management</a:t>
            </a:r>
            <a:endParaRPr lang="es-PE" sz="14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20A3B8-441A-438E-B339-A809C623812A}"/>
              </a:ext>
            </a:extLst>
          </p:cNvPr>
          <p:cNvSpPr txBox="1"/>
          <p:nvPr/>
        </p:nvSpPr>
        <p:spPr>
          <a:xfrm>
            <a:off x="3214464" y="1417638"/>
            <a:ext cx="2489982" cy="363176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defTabSz="914400" eaLnBrk="1" latinLnBrk="0" hangingPunct="1">
              <a:buClr>
                <a:srgbClr val="37833B"/>
              </a:buClr>
              <a:buFont typeface="Arial" panose="020B0604020202020204" pitchFamily="34" charset="0"/>
              <a:buNone/>
              <a:defRPr sz="2000">
                <a:solidFill>
                  <a:srgbClr val="000000"/>
                </a:solidFill>
              </a:defRPr>
            </a:lvl1pPr>
            <a:lvl2pPr marL="177800" indent="-177800" defTabSz="91440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77800" indent="-177800" defTabSz="91440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tabLst/>
              <a:defRPr sz="1800">
                <a:solidFill>
                  <a:schemeClr val="tx1">
                    <a:lumMod val="75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77800" indent="-177800" defTabSz="91440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>
                <a:solidFill>
                  <a:schemeClr val="tx1">
                    <a:lumMod val="75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177800" indent="-177800" defTabSz="914400" eaLnBrk="1" latinLnBrk="0" hangingPunct="1">
              <a:spcBef>
                <a:spcPct val="20000"/>
              </a:spcBef>
              <a:buClr>
                <a:srgbClr val="37833B"/>
              </a:buClr>
              <a:buFont typeface="Arial" panose="020B0604020202020204" pitchFamily="34" charset="0"/>
              <a:buChar char="●"/>
              <a:defRPr sz="1800">
                <a:solidFill>
                  <a:schemeClr val="tx1">
                    <a:lumMod val="75000"/>
                  </a:schemeClr>
                </a:solidFill>
                <a:latin typeface="+mn-lt"/>
                <a:cs typeface="Arial" panose="020B0604020202020204" pitchFamily="34" charset="0"/>
              </a:defRPr>
            </a:lvl5pPr>
            <a:lvl6pPr indent="0">
              <a:spcBef>
                <a:spcPct val="200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9pPr>
          </a:lstStyle>
          <a:p>
            <a:pPr algn="ctr"/>
            <a:r>
              <a:rPr lang="en-GB" dirty="0"/>
              <a:t>Servicios </a:t>
            </a:r>
            <a:r>
              <a:rPr lang="en-GB" dirty="0" err="1"/>
              <a:t>Microbiológicos</a:t>
            </a:r>
            <a:endParaRPr lang="en-GB" dirty="0"/>
          </a:p>
          <a:p>
            <a:pPr algn="just"/>
            <a:endParaRPr lang="en-GB" dirty="0"/>
          </a:p>
          <a:p>
            <a:pPr algn="just"/>
            <a:r>
              <a:rPr lang="es-PE" sz="1400" dirty="0"/>
              <a:t>Énfasis en aplicaciones agrícolas y biotecnológicas. Identificación microbiana, venta y depósito de cultivos, investigación ambiental e industrial, investigación por contrato. El trabajo del equipo está respaldado por la colección de Recursos Genéticos en el sitio, que contiene cultivos de 28,000 microorganismos vivos</a:t>
            </a:r>
            <a:r>
              <a:rPr lang="es-PE" sz="1600" dirty="0"/>
              <a:t>.</a:t>
            </a:r>
            <a:endParaRPr lang="es-PE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AFC960B-E608-4C86-A7AD-3ED34E06016B}"/>
              </a:ext>
            </a:extLst>
          </p:cNvPr>
          <p:cNvCxnSpPr>
            <a:endCxn id="3" idx="0"/>
          </p:cNvCxnSpPr>
          <p:nvPr/>
        </p:nvCxnSpPr>
        <p:spPr>
          <a:xfrm flipH="1">
            <a:off x="1456007" y="829994"/>
            <a:ext cx="3115994" cy="587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BE9CEB-3AF0-4B5B-8012-CAA0806DB79C}"/>
              </a:ext>
            </a:extLst>
          </p:cNvPr>
          <p:cNvCxnSpPr/>
          <p:nvPr/>
        </p:nvCxnSpPr>
        <p:spPr>
          <a:xfrm>
            <a:off x="4572000" y="815926"/>
            <a:ext cx="0" cy="601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DE0A7B-D2AE-43EA-B9C1-3E942393104C}"/>
              </a:ext>
            </a:extLst>
          </p:cNvPr>
          <p:cNvCxnSpPr>
            <a:endCxn id="4" idx="0"/>
          </p:cNvCxnSpPr>
          <p:nvPr/>
        </p:nvCxnSpPr>
        <p:spPr>
          <a:xfrm>
            <a:off x="4572000" y="829994"/>
            <a:ext cx="2931351" cy="587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36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5F499-91EB-4ABF-A24F-6811A5112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600" dirty="0" err="1"/>
              <a:t>Así</a:t>
            </a:r>
            <a:r>
              <a:rPr lang="en-GB" sz="1600" dirty="0"/>
              <a:t> es </a:t>
            </a:r>
            <a:r>
              <a:rPr lang="en-GB" sz="1600" dirty="0" err="1"/>
              <a:t>como</a:t>
            </a:r>
            <a:r>
              <a:rPr lang="en-GB" sz="1600" dirty="0"/>
              <a:t> se </a:t>
            </a:r>
            <a:r>
              <a:rPr lang="en-GB" sz="1600" dirty="0" err="1"/>
              <a:t>vería</a:t>
            </a:r>
            <a:r>
              <a:rPr lang="en-GB" sz="1600" dirty="0"/>
              <a:t> una sola de las </a:t>
            </a:r>
            <a:r>
              <a:rPr lang="en-GB" sz="1600" dirty="0" err="1"/>
              <a:t>revistas</a:t>
            </a:r>
            <a:r>
              <a:rPr lang="en-GB" sz="1600" dirty="0"/>
              <a:t> de CABI, CAB Abstracts </a:t>
            </a:r>
            <a:r>
              <a:rPr lang="en-GB" sz="1600" dirty="0" err="1"/>
              <a:t>indexa</a:t>
            </a:r>
            <a:r>
              <a:rPr lang="en-GB" sz="1600" dirty="0"/>
              <a:t> 10,000 </a:t>
            </a:r>
            <a:r>
              <a:rPr lang="en-GB" sz="1600" dirty="0" err="1"/>
              <a:t>revistas</a:t>
            </a:r>
            <a:endParaRPr lang="es-PE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C3392-254F-4C47-9C23-3A54E28DC6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80" y="1300754"/>
            <a:ext cx="3170420" cy="4556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71B1A2-2C06-4DB9-9D55-B6DD014C7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744" y="2857499"/>
            <a:ext cx="1143001" cy="1143001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EBF8E77E-59A2-4BBF-A2AA-75BE0E50E0E2}"/>
              </a:ext>
            </a:extLst>
          </p:cNvPr>
          <p:cNvSpPr/>
          <p:nvPr/>
        </p:nvSpPr>
        <p:spPr>
          <a:xfrm>
            <a:off x="4200992" y="3290338"/>
            <a:ext cx="1334125" cy="28856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7075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SC_0537">
            <a:extLst>
              <a:ext uri="{FF2B5EF4-FFF2-40B4-BE49-F238E27FC236}">
                <a16:creationId xmlns:a16="http://schemas.microsoft.com/office/drawing/2014/main" id="{39545218-4690-4D36-8E7C-F83022BDE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6" y="2059228"/>
            <a:ext cx="3434208" cy="193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EF4834-9980-4240-9890-F009ADE0F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273" y="2816141"/>
            <a:ext cx="2606727" cy="1955045"/>
          </a:xfrm>
          <a:prstGeom prst="rect">
            <a:avLst/>
          </a:prstGeom>
        </p:spPr>
      </p:pic>
      <p:pic>
        <p:nvPicPr>
          <p:cNvPr id="1032" name="Picture 8" descr="Resultado de imagen para cabi datasheet">
            <a:extLst>
              <a:ext uri="{FF2B5EF4-FFF2-40B4-BE49-F238E27FC236}">
                <a16:creationId xmlns:a16="http://schemas.microsoft.com/office/drawing/2014/main" id="{300189CC-4FCA-4FDE-A8D4-FD3161670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/>
          <a:stretch/>
        </p:blipFill>
        <p:spPr bwMode="auto">
          <a:xfrm>
            <a:off x="5889771" y="4173854"/>
            <a:ext cx="3039009" cy="193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cabi cabdirect">
            <a:extLst>
              <a:ext uri="{FF2B5EF4-FFF2-40B4-BE49-F238E27FC236}">
                <a16:creationId xmlns:a16="http://schemas.microsoft.com/office/drawing/2014/main" id="{EDF8A3F6-A49C-483B-965A-219EE65B8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1" t="10895" r="10769" b="10546"/>
          <a:stretch/>
        </p:blipFill>
        <p:spPr bwMode="auto">
          <a:xfrm>
            <a:off x="5144571" y="1093762"/>
            <a:ext cx="3039009" cy="181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60EF4920-30E0-4068-B881-E70EF10CB7A2}"/>
              </a:ext>
            </a:extLst>
          </p:cNvPr>
          <p:cNvSpPr/>
          <p:nvPr/>
        </p:nvSpPr>
        <p:spPr>
          <a:xfrm rot="16200000">
            <a:off x="4128342" y="2061442"/>
            <a:ext cx="573626" cy="134629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7" name="Arrow: Curved Left 6">
            <a:extLst>
              <a:ext uri="{FF2B5EF4-FFF2-40B4-BE49-F238E27FC236}">
                <a16:creationId xmlns:a16="http://schemas.microsoft.com/office/drawing/2014/main" id="{FE6C7DBC-70C5-4BB3-82BD-C688EBF85A2D}"/>
              </a:ext>
            </a:extLst>
          </p:cNvPr>
          <p:cNvSpPr/>
          <p:nvPr/>
        </p:nvSpPr>
        <p:spPr>
          <a:xfrm rot="5400000">
            <a:off x="4072062" y="2938791"/>
            <a:ext cx="573627" cy="134629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B78D7A-2A16-442F-A8D0-397C47F6C629}"/>
              </a:ext>
            </a:extLst>
          </p:cNvPr>
          <p:cNvSpPr txBox="1"/>
          <p:nvPr/>
        </p:nvSpPr>
        <p:spPr>
          <a:xfrm>
            <a:off x="74305" y="492369"/>
            <a:ext cx="3611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Proyectos</a:t>
            </a:r>
            <a:r>
              <a:rPr lang="en-GB" dirty="0"/>
              <a:t> de Desarrollo</a:t>
            </a:r>
            <a:endParaRPr lang="es-P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F71C59-A924-40D6-BA06-992AE4BAE492}"/>
              </a:ext>
            </a:extLst>
          </p:cNvPr>
          <p:cNvSpPr txBox="1"/>
          <p:nvPr/>
        </p:nvSpPr>
        <p:spPr>
          <a:xfrm>
            <a:off x="6428935" y="492368"/>
            <a:ext cx="161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Editorial</a:t>
            </a:r>
            <a:endParaRPr lang="es-P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B85FD6-D409-42D5-813C-A86B671B5806}"/>
              </a:ext>
            </a:extLst>
          </p:cNvPr>
          <p:cNvSpPr txBox="1"/>
          <p:nvPr/>
        </p:nvSpPr>
        <p:spPr>
          <a:xfrm>
            <a:off x="3508515" y="4173854"/>
            <a:ext cx="1887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/>
              <a:t>Lo </a:t>
            </a:r>
            <a:r>
              <a:rPr lang="en-GB" sz="1400" dirty="0" err="1"/>
              <a:t>recaudado</a:t>
            </a:r>
            <a:r>
              <a:rPr lang="en-GB" sz="1400" dirty="0"/>
              <a:t> por los </a:t>
            </a:r>
            <a:r>
              <a:rPr lang="en-GB" sz="1400" dirty="0" err="1"/>
              <a:t>servicios</a:t>
            </a:r>
            <a:r>
              <a:rPr lang="en-GB" sz="1400" dirty="0"/>
              <a:t> </a:t>
            </a:r>
            <a:r>
              <a:rPr lang="en-GB" sz="1400" dirty="0" err="1"/>
              <a:t>editoriales</a:t>
            </a:r>
            <a:r>
              <a:rPr lang="en-GB" sz="1400" dirty="0"/>
              <a:t> </a:t>
            </a:r>
            <a:r>
              <a:rPr lang="en-GB" sz="1400" dirty="0" err="1"/>
              <a:t>sirven</a:t>
            </a:r>
            <a:r>
              <a:rPr lang="en-GB" sz="1400" dirty="0"/>
              <a:t> para </a:t>
            </a:r>
            <a:r>
              <a:rPr lang="en-GB" sz="1400" dirty="0" err="1"/>
              <a:t>financiar</a:t>
            </a:r>
            <a:r>
              <a:rPr lang="en-GB" sz="1400" dirty="0"/>
              <a:t> </a:t>
            </a:r>
            <a:r>
              <a:rPr lang="en-GB" sz="1400" dirty="0" err="1"/>
              <a:t>luego</a:t>
            </a:r>
            <a:r>
              <a:rPr lang="en-GB" sz="1400" dirty="0"/>
              <a:t> los </a:t>
            </a:r>
            <a:r>
              <a:rPr lang="en-GB" sz="1400" dirty="0" err="1"/>
              <a:t>proyectos</a:t>
            </a:r>
            <a:r>
              <a:rPr lang="en-GB" sz="1400" dirty="0"/>
              <a:t> de Desarrollo de CABI.</a:t>
            </a:r>
            <a:endParaRPr lang="es-PE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C5F5FF-5DAB-4EAB-8ABC-56BE9EB68209}"/>
              </a:ext>
            </a:extLst>
          </p:cNvPr>
          <p:cNvSpPr txBox="1"/>
          <p:nvPr/>
        </p:nvSpPr>
        <p:spPr>
          <a:xfrm>
            <a:off x="3812348" y="1786598"/>
            <a:ext cx="1290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Información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360205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El Banco de Conocimientos de Plantwise - Clínica de plantas">
            <a:hlinkClick r:id="" action="ppaction://media"/>
            <a:extLst>
              <a:ext uri="{FF2B5EF4-FFF2-40B4-BE49-F238E27FC236}">
                <a16:creationId xmlns:a16="http://schemas.microsoft.com/office/drawing/2014/main" id="{762087A3-3987-4869-9A68-49242700E0A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31646" y="689549"/>
            <a:ext cx="9193968" cy="517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11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grirvx">
            <a:extLst>
              <a:ext uri="{FF2B5EF4-FFF2-40B4-BE49-F238E27FC236}">
                <a16:creationId xmlns:a16="http://schemas.microsoft.com/office/drawing/2014/main" id="{70D09FE7-F02D-4D4F-823B-50F05042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106" y="1196981"/>
            <a:ext cx="4901787" cy="308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71DBEB-C994-4FD0-B787-0E699F7CCAE0}"/>
              </a:ext>
            </a:extLst>
          </p:cNvPr>
          <p:cNvSpPr txBox="1"/>
          <p:nvPr/>
        </p:nvSpPr>
        <p:spPr>
          <a:xfrm>
            <a:off x="487178" y="4476079"/>
            <a:ext cx="8169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400" dirty="0"/>
              <a:t>Ofrece a los investigadores y estudiantes acceso a </a:t>
            </a:r>
            <a:r>
              <a:rPr lang="es-PE" sz="1400" dirty="0" err="1"/>
              <a:t>preprints</a:t>
            </a:r>
            <a:r>
              <a:rPr lang="es-PE" sz="1400" dirty="0"/>
              <a:t> de agricultura y ciencias afines.</a:t>
            </a:r>
          </a:p>
          <a:p>
            <a:pPr algn="just"/>
            <a:r>
              <a:rPr lang="es-PE" sz="1400" dirty="0"/>
              <a:t>Los </a:t>
            </a:r>
            <a:r>
              <a:rPr lang="es-PE" sz="1400" dirty="0" err="1"/>
              <a:t>preprints</a:t>
            </a:r>
            <a:r>
              <a:rPr lang="es-PE" sz="1400" dirty="0"/>
              <a:t> son borradores de artículos de investigación que los autores suelen compartir con la comunidad en general para obtener comentarios antes de enviar su versión final a una revista y revisión formal por pares.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37DDAB5-31B3-4A4A-9FB6-8F8845956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9748"/>
            <a:ext cx="8229600" cy="1143000"/>
          </a:xfrm>
        </p:spPr>
        <p:txBody>
          <a:bodyPr/>
          <a:lstStyle/>
          <a:p>
            <a:pPr algn="ctr"/>
            <a:r>
              <a:rPr lang="en-GB" dirty="0"/>
              <a:t>CABI y la </a:t>
            </a:r>
            <a:r>
              <a:rPr lang="en-GB" dirty="0" err="1"/>
              <a:t>Divulgación</a:t>
            </a:r>
            <a:r>
              <a:rPr lang="en-GB" dirty="0"/>
              <a:t> de </a:t>
            </a:r>
            <a:r>
              <a:rPr lang="en-GB" dirty="0" err="1"/>
              <a:t>Ciencia</a:t>
            </a:r>
            <a:endParaRPr lang="es-P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5C2666-E5FE-4B5A-8A2E-0A4E8E021B1B}"/>
              </a:ext>
            </a:extLst>
          </p:cNvPr>
          <p:cNvSpPr/>
          <p:nvPr/>
        </p:nvSpPr>
        <p:spPr>
          <a:xfrm>
            <a:off x="3225508" y="5430186"/>
            <a:ext cx="26929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/>
              <a:t>https://agrirxiv.org/</a:t>
            </a:r>
          </a:p>
        </p:txBody>
      </p:sp>
    </p:spTree>
    <p:extLst>
      <p:ext uri="{BB962C8B-B14F-4D97-AF65-F5344CB8AC3E}">
        <p14:creationId xmlns:p14="http://schemas.microsoft.com/office/powerpoint/2010/main" val="373867275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CABI">
      <a:dk1>
        <a:srgbClr val="5C5C5C"/>
      </a:dk1>
      <a:lt1>
        <a:srgbClr val="FFFFFF"/>
      </a:lt1>
      <a:dk2>
        <a:srgbClr val="CAEE9C"/>
      </a:dk2>
      <a:lt2>
        <a:srgbClr val="78BE20"/>
      </a:lt2>
      <a:accent1>
        <a:srgbClr val="78BE20"/>
      </a:accent1>
      <a:accent2>
        <a:srgbClr val="FFD200"/>
      </a:accent2>
      <a:accent3>
        <a:srgbClr val="CAEE9C"/>
      </a:accent3>
      <a:accent4>
        <a:srgbClr val="4C4C4C"/>
      </a:accent4>
      <a:accent5>
        <a:srgbClr val="00BCE4"/>
      </a:accent5>
      <a:accent6>
        <a:srgbClr val="F58025"/>
      </a:accent6>
      <a:hlink>
        <a:srgbClr val="37833B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mal.potx" id="{791FFAF0-FFCA-4B53-9D1A-662F2089D0F2}" vid="{2759C770-CEBF-4E86-B1FF-3ABE2FCF9F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CABI Document" ma:contentTypeID="0x010100FC7E8137240E9D4BAFB0D68BCD3967912200626C5A27FF403945B4319791CC74F60A" ma:contentTypeVersion="21" ma:contentTypeDescription="" ma:contentTypeScope="" ma:versionID="cd0cd75bd115dc156f0ec27ff56effbd">
  <xsd:schema xmlns:xsd="http://www.w3.org/2001/XMLSchema" xmlns:xs="http://www.w3.org/2001/XMLSchema" xmlns:p="http://schemas.microsoft.com/office/2006/metadata/properties" xmlns:ns2="aae25602-732d-457c-a7f8-78df4f2c03dd" targetNamespace="http://schemas.microsoft.com/office/2006/metadata/properties" ma:root="true" ma:fieldsID="82f20c259b84fb39ad76d25f2f8a49b8" ns2:_="">
    <xsd:import namespace="aae25602-732d-457c-a7f8-78df4f2c03dd"/>
    <xsd:element name="properties">
      <xsd:complexType>
        <xsd:sequence>
          <xsd:element name="documentManagement">
            <xsd:complexType>
              <xsd:all>
                <xsd:element ref="ns2:Yea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e25602-732d-457c-a7f8-78df4f2c03dd" elementFormDefault="qualified">
    <xsd:import namespace="http://schemas.microsoft.com/office/2006/documentManagement/types"/>
    <xsd:import namespace="http://schemas.microsoft.com/office/infopath/2007/PartnerControls"/>
    <xsd:element name="Year" ma:index="8" nillable="true" ma:displayName="Year" ma:format="Dropdown" ma:internalName="Year" ma:readOnly="false">
      <xsd:simpleType>
        <xsd:restriction base="dms:Choice"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  <xsd:enumeration value="2022"/>
          <xsd:enumeration value="2023"/>
          <xsd:enumeration value="2024"/>
          <xsd:enumeration value="2025"/>
          <xsd:enumeration value="2026"/>
          <xsd:enumeration value="2027"/>
          <xsd:enumeration value="2028"/>
          <xsd:enumeration value="2029"/>
          <xsd:enumeration value="2030"/>
          <xsd:enumeration value="2031"/>
          <xsd:enumeration value="2032"/>
          <xsd:enumeration value="2033"/>
          <xsd:enumeration value="2034"/>
          <xsd:enumeration value="2035"/>
          <xsd:enumeration value="2036"/>
          <xsd:enumeration value="2037"/>
          <xsd:enumeration value="2038"/>
          <xsd:enumeration value="2039"/>
          <xsd:enumeration value="2040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aae25602-732d-457c-a7f8-78df4f2c03dd">2019</Year>
  </documentManagement>
</p:properties>
</file>

<file path=customXml/itemProps1.xml><?xml version="1.0" encoding="utf-8"?>
<ds:datastoreItem xmlns:ds="http://schemas.openxmlformats.org/officeDocument/2006/customXml" ds:itemID="{8EDE0D0E-BBD4-454C-9C11-081784F50F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0EEE88-BE1E-4974-AA44-0AA4322AF5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e25602-732d-457c-a7f8-78df4f2c03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8E9C35C-0C9D-403D-B924-A4ED9B3887C3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www.w3.org/XML/1998/namespace"/>
    <ds:schemaRef ds:uri="aae25602-732d-457c-a7f8-78df4f2c03dd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3841</TotalTime>
  <Words>996</Words>
  <Application>Microsoft Office PowerPoint</Application>
  <PresentationFormat>Presentación en pantalla (4:3)</PresentationFormat>
  <Paragraphs>117</Paragraphs>
  <Slides>18</Slides>
  <Notes>2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blank</vt:lpstr>
      <vt:lpstr>Presentation heading here 2nd line if needed</vt:lpstr>
      <vt:lpstr>¿Que es CABI?</vt:lpstr>
      <vt:lpstr>Presentación de PowerPoint</vt:lpstr>
      <vt:lpstr>Nuestra misión</vt:lpstr>
      <vt:lpstr>CABI</vt:lpstr>
      <vt:lpstr>Así es como se vería una sola de las revistas de CABI, CAB Abstracts indexa 10,000 revistas</vt:lpstr>
      <vt:lpstr>Presentación de PowerPoint</vt:lpstr>
      <vt:lpstr>Presentación de PowerPoint</vt:lpstr>
      <vt:lpstr>CABI y la Divulgación de Ciencia</vt:lpstr>
      <vt:lpstr>Presentación de PowerPoint</vt:lpstr>
      <vt:lpstr>CABI y la Divulgación de Ciencia</vt:lpstr>
      <vt:lpstr>Cursos Gratuitos</vt:lpstr>
      <vt:lpstr>Guías Prácticas</vt:lpstr>
      <vt:lpstr>Productos de CABI (Bases de datos)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EMT debrief April 2019 V2</dc:title>
  <dc:creator>Andy Robinson</dc:creator>
  <cp:lastModifiedBy>EMELDA MARIA BREVE SANCHEZ</cp:lastModifiedBy>
  <cp:revision>57</cp:revision>
  <cp:lastPrinted>2014-09-10T14:54:56Z</cp:lastPrinted>
  <dcterms:created xsi:type="dcterms:W3CDTF">2019-03-27T14:44:37Z</dcterms:created>
  <dcterms:modified xsi:type="dcterms:W3CDTF">2020-11-24T22:50:01Z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52c447c8-60fb-4218-82a7-956ad36fb3c8</vt:lpwstr>
  </property>
  <property fmtid="{D5CDD505-2E9C-101B-9397-08002B2CF9AE}" pid="3" name="ContentTypeId">
    <vt:lpwstr>0x010100FC7E8137240E9D4BAFB0D68BCD3967912200626C5A27FF403945B4319791CC74F60A</vt:lpwstr>
  </property>
  <property fmtid="{D5CDD505-2E9C-101B-9397-08002B2CF9AE}" pid="4" name="CommercialRes">
    <vt:lpwstr>172;#Blank PPT|5eb56ebd-5a24-4b0e-9ca8-3bffe07584c9</vt:lpwstr>
  </property>
  <property fmtid="{D5CDD505-2E9C-101B-9397-08002B2CF9AE}" pid="5" name="RegionalCentre">
    <vt:lpwstr/>
  </property>
  <property fmtid="{D5CDD505-2E9C-101B-9397-08002B2CF9AE}" pid="6" name="CABICorporateForum">
    <vt:lpwstr/>
  </property>
  <property fmtid="{D5CDD505-2E9C-101B-9397-08002B2CF9AE}" pid="7" name="SharedWithUsers">
    <vt:lpwstr>338;#Patricia Neenan (CABI);#348;#Paul Rogers (CABI);#35;#Alvaro Valverde (CABI);#105;#Christine Davies (CABI);#218;#Janny Vos (CABI);#353;#Phil Abrahams (CABI)</vt:lpwstr>
  </property>
  <property fmtid="{D5CDD505-2E9C-101B-9397-08002B2CF9AE}" pid="8" name="MSIP_Label_2e892a75-59a0-4e0e-9b97-f68af558ca2b_Enabled">
    <vt:lpwstr>True</vt:lpwstr>
  </property>
  <property fmtid="{D5CDD505-2E9C-101B-9397-08002B2CF9AE}" pid="9" name="MSIP_Label_2e892a75-59a0-4e0e-9b97-f68af558ca2b_SiteId">
    <vt:lpwstr>9f1098df-eebc-4be7-9878-bc3c8d059fd7</vt:lpwstr>
  </property>
  <property fmtid="{D5CDD505-2E9C-101B-9397-08002B2CF9AE}" pid="10" name="MSIP_Label_2e892a75-59a0-4e0e-9b97-f68af558ca2b_Owner">
    <vt:lpwstr>j.silva@cabi.org</vt:lpwstr>
  </property>
  <property fmtid="{D5CDD505-2E9C-101B-9397-08002B2CF9AE}" pid="11" name="MSIP_Label_2e892a75-59a0-4e0e-9b97-f68af558ca2b_SetDate">
    <vt:lpwstr>2020-09-10T23:46:06.1188713Z</vt:lpwstr>
  </property>
  <property fmtid="{D5CDD505-2E9C-101B-9397-08002B2CF9AE}" pid="12" name="MSIP_Label_2e892a75-59a0-4e0e-9b97-f68af558ca2b_Name">
    <vt:lpwstr>CABI</vt:lpwstr>
  </property>
  <property fmtid="{D5CDD505-2E9C-101B-9397-08002B2CF9AE}" pid="13" name="MSIP_Label_2e892a75-59a0-4e0e-9b97-f68af558ca2b_Application">
    <vt:lpwstr>Microsoft Azure Information Protection</vt:lpwstr>
  </property>
  <property fmtid="{D5CDD505-2E9C-101B-9397-08002B2CF9AE}" pid="14" name="MSIP_Label_2e892a75-59a0-4e0e-9b97-f68af558ca2b_ActionId">
    <vt:lpwstr>4f8ea835-1510-463c-aac3-a9462a224acd</vt:lpwstr>
  </property>
  <property fmtid="{D5CDD505-2E9C-101B-9397-08002B2CF9AE}" pid="15" name="MSIP_Label_2e892a75-59a0-4e0e-9b97-f68af558ca2b_Extended_MSFT_Method">
    <vt:lpwstr>Automatic</vt:lpwstr>
  </property>
  <property fmtid="{D5CDD505-2E9C-101B-9397-08002B2CF9AE}" pid="16" name="Sensitivity">
    <vt:lpwstr>CABI</vt:lpwstr>
  </property>
</Properties>
</file>